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0"/>
  </p:notesMasterIdLst>
  <p:sldIdLst>
    <p:sldId id="256" r:id="rId2"/>
    <p:sldId id="267" r:id="rId3"/>
    <p:sldId id="266" r:id="rId4"/>
    <p:sldId id="269" r:id="rId5"/>
    <p:sldId id="264" r:id="rId6"/>
    <p:sldId id="258" r:id="rId7"/>
    <p:sldId id="261" r:id="rId8"/>
    <p:sldId id="260" r:id="rId9"/>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979" autoAdjust="0"/>
    <p:restoredTop sz="58845" autoAdjust="0"/>
  </p:normalViewPr>
  <p:slideViewPr>
    <p:cSldViewPr snapToGrid="0">
      <p:cViewPr varScale="1">
        <p:scale>
          <a:sx n="68" d="100"/>
          <a:sy n="68" d="100"/>
        </p:scale>
        <p:origin x="2141" y="58"/>
      </p:cViewPr>
      <p:guideLst>
        <p:guide orient="horz" pos="162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84E726-C8EC-4843-92D2-2256A1CF98B8}" type="doc">
      <dgm:prSet loTypeId="urn:microsoft.com/office/officeart/2005/8/layout/process1" loCatId="process" qsTypeId="urn:microsoft.com/office/officeart/2005/8/quickstyle/simple1" qsCatId="simple" csTypeId="urn:microsoft.com/office/officeart/2005/8/colors/accent0_1" csCatId="mainScheme" phldr="1"/>
      <dgm:spPr/>
    </dgm:pt>
    <dgm:pt modelId="{AA681A34-DD1D-4A31-9ED3-488E19DB55A2}">
      <dgm:prSet phldrT="[Text]"/>
      <dgm:spPr/>
      <dgm:t>
        <a:bodyPr/>
        <a:lstStyle/>
        <a:p>
          <a:r>
            <a:rPr lang="de-DE" dirty="0" smtClean="0"/>
            <a:t>Messung I</a:t>
          </a:r>
          <a:endParaRPr lang="de-DE" dirty="0"/>
        </a:p>
      </dgm:t>
    </dgm:pt>
    <dgm:pt modelId="{F19101E1-D108-46F4-96FC-11494609177E}" type="parTrans" cxnId="{50423AE6-4070-49F5-AFD9-408818C58F68}">
      <dgm:prSet/>
      <dgm:spPr/>
      <dgm:t>
        <a:bodyPr/>
        <a:lstStyle/>
        <a:p>
          <a:endParaRPr lang="de-DE"/>
        </a:p>
      </dgm:t>
    </dgm:pt>
    <dgm:pt modelId="{165C5E6A-5C77-43C1-8CA9-FFDD7B5D92F9}" type="sibTrans" cxnId="{50423AE6-4070-49F5-AFD9-408818C58F68}">
      <dgm:prSet/>
      <dgm:spPr>
        <a:solidFill>
          <a:schemeClr val="tx1"/>
        </a:solidFill>
      </dgm:spPr>
      <dgm:t>
        <a:bodyPr/>
        <a:lstStyle/>
        <a:p>
          <a:endParaRPr lang="de-DE"/>
        </a:p>
      </dgm:t>
    </dgm:pt>
    <dgm:pt modelId="{B0F211CA-07E0-4235-BE3C-341DBBF71DFC}">
      <dgm:prSet phldrT="[Text]"/>
      <dgm:spPr/>
      <dgm:t>
        <a:bodyPr/>
        <a:lstStyle/>
        <a:p>
          <a:r>
            <a:rPr lang="de-DE" dirty="0" smtClean="0"/>
            <a:t>Reduktionsstrategien wählen, vorbereiten und umsetzen</a:t>
          </a:r>
          <a:endParaRPr lang="de-DE" dirty="0"/>
        </a:p>
      </dgm:t>
    </dgm:pt>
    <dgm:pt modelId="{32B71444-9130-4FC3-8F49-42F3E2B9E05B}" type="parTrans" cxnId="{B33A36FD-6450-4433-A28E-E3622B669C72}">
      <dgm:prSet/>
      <dgm:spPr/>
      <dgm:t>
        <a:bodyPr/>
        <a:lstStyle/>
        <a:p>
          <a:endParaRPr lang="de-DE"/>
        </a:p>
      </dgm:t>
    </dgm:pt>
    <dgm:pt modelId="{A2510B18-E7AC-4633-AD92-80003405DD0C}" type="sibTrans" cxnId="{B33A36FD-6450-4433-A28E-E3622B669C72}">
      <dgm:prSet/>
      <dgm:spPr>
        <a:solidFill>
          <a:schemeClr val="tx1"/>
        </a:solidFill>
      </dgm:spPr>
      <dgm:t>
        <a:bodyPr/>
        <a:lstStyle/>
        <a:p>
          <a:endParaRPr lang="de-DE"/>
        </a:p>
      </dgm:t>
    </dgm:pt>
    <dgm:pt modelId="{BB2C8570-E68F-4983-9915-044249D88884}">
      <dgm:prSet phldrT="[Text]"/>
      <dgm:spPr/>
      <dgm:t>
        <a:bodyPr/>
        <a:lstStyle/>
        <a:p>
          <a:r>
            <a:rPr lang="de-DE" dirty="0" smtClean="0"/>
            <a:t>Messung II</a:t>
          </a:r>
          <a:endParaRPr lang="de-DE" dirty="0"/>
        </a:p>
      </dgm:t>
    </dgm:pt>
    <dgm:pt modelId="{D3E3FE9E-71AF-4008-8DE3-41517F3447B7}" type="parTrans" cxnId="{956BAA00-0962-4177-B4CE-208B260570E2}">
      <dgm:prSet/>
      <dgm:spPr/>
      <dgm:t>
        <a:bodyPr/>
        <a:lstStyle/>
        <a:p>
          <a:endParaRPr lang="de-DE"/>
        </a:p>
      </dgm:t>
    </dgm:pt>
    <dgm:pt modelId="{8247D8D8-EC9C-46E6-A826-769C07093696}" type="sibTrans" cxnId="{956BAA00-0962-4177-B4CE-208B260570E2}">
      <dgm:prSet/>
      <dgm:spPr/>
      <dgm:t>
        <a:bodyPr/>
        <a:lstStyle/>
        <a:p>
          <a:endParaRPr lang="de-DE"/>
        </a:p>
      </dgm:t>
    </dgm:pt>
    <dgm:pt modelId="{7E9BF3F4-D70E-4696-8C8F-D93EA0C8E2DC}" type="pres">
      <dgm:prSet presAssocID="{CE84E726-C8EC-4843-92D2-2256A1CF98B8}" presName="Name0" presStyleCnt="0">
        <dgm:presLayoutVars>
          <dgm:dir/>
          <dgm:resizeHandles val="exact"/>
        </dgm:presLayoutVars>
      </dgm:prSet>
      <dgm:spPr/>
    </dgm:pt>
    <dgm:pt modelId="{F923BD8E-AA11-496A-88D4-039E8847CFFD}" type="pres">
      <dgm:prSet presAssocID="{AA681A34-DD1D-4A31-9ED3-488E19DB55A2}" presName="node" presStyleLbl="node1" presStyleIdx="0" presStyleCnt="3">
        <dgm:presLayoutVars>
          <dgm:bulletEnabled val="1"/>
        </dgm:presLayoutVars>
      </dgm:prSet>
      <dgm:spPr/>
      <dgm:t>
        <a:bodyPr/>
        <a:lstStyle/>
        <a:p>
          <a:endParaRPr lang="de-DE"/>
        </a:p>
      </dgm:t>
    </dgm:pt>
    <dgm:pt modelId="{B0A66AFD-1FF5-4A5F-9F82-CBB06EE3A183}" type="pres">
      <dgm:prSet presAssocID="{165C5E6A-5C77-43C1-8CA9-FFDD7B5D92F9}" presName="sibTrans" presStyleLbl="sibTrans2D1" presStyleIdx="0" presStyleCnt="2"/>
      <dgm:spPr/>
      <dgm:t>
        <a:bodyPr/>
        <a:lstStyle/>
        <a:p>
          <a:endParaRPr lang="de-DE"/>
        </a:p>
      </dgm:t>
    </dgm:pt>
    <dgm:pt modelId="{87E72EBF-2847-4898-8464-1B67202D4834}" type="pres">
      <dgm:prSet presAssocID="{165C5E6A-5C77-43C1-8CA9-FFDD7B5D92F9}" presName="connectorText" presStyleLbl="sibTrans2D1" presStyleIdx="0" presStyleCnt="2"/>
      <dgm:spPr/>
      <dgm:t>
        <a:bodyPr/>
        <a:lstStyle/>
        <a:p>
          <a:endParaRPr lang="de-DE"/>
        </a:p>
      </dgm:t>
    </dgm:pt>
    <dgm:pt modelId="{1BC9865F-1A51-4C1B-8B11-98B7FA78BB2E}" type="pres">
      <dgm:prSet presAssocID="{B0F211CA-07E0-4235-BE3C-341DBBF71DFC}" presName="node" presStyleLbl="node1" presStyleIdx="1" presStyleCnt="3">
        <dgm:presLayoutVars>
          <dgm:bulletEnabled val="1"/>
        </dgm:presLayoutVars>
      </dgm:prSet>
      <dgm:spPr/>
      <dgm:t>
        <a:bodyPr/>
        <a:lstStyle/>
        <a:p>
          <a:endParaRPr lang="de-DE"/>
        </a:p>
      </dgm:t>
    </dgm:pt>
    <dgm:pt modelId="{D071AA6F-EEFA-4D63-BE1E-3D1CA83B3C70}" type="pres">
      <dgm:prSet presAssocID="{A2510B18-E7AC-4633-AD92-80003405DD0C}" presName="sibTrans" presStyleLbl="sibTrans2D1" presStyleIdx="1" presStyleCnt="2"/>
      <dgm:spPr/>
      <dgm:t>
        <a:bodyPr/>
        <a:lstStyle/>
        <a:p>
          <a:endParaRPr lang="de-DE"/>
        </a:p>
      </dgm:t>
    </dgm:pt>
    <dgm:pt modelId="{2357CC1E-DF01-4D59-AF0F-8A2F1313BBE4}" type="pres">
      <dgm:prSet presAssocID="{A2510B18-E7AC-4633-AD92-80003405DD0C}" presName="connectorText" presStyleLbl="sibTrans2D1" presStyleIdx="1" presStyleCnt="2"/>
      <dgm:spPr/>
      <dgm:t>
        <a:bodyPr/>
        <a:lstStyle/>
        <a:p>
          <a:endParaRPr lang="de-DE"/>
        </a:p>
      </dgm:t>
    </dgm:pt>
    <dgm:pt modelId="{F5D02D8F-8744-424A-A747-60E3BD6B3277}" type="pres">
      <dgm:prSet presAssocID="{BB2C8570-E68F-4983-9915-044249D88884}" presName="node" presStyleLbl="node1" presStyleIdx="2" presStyleCnt="3">
        <dgm:presLayoutVars>
          <dgm:bulletEnabled val="1"/>
        </dgm:presLayoutVars>
      </dgm:prSet>
      <dgm:spPr/>
      <dgm:t>
        <a:bodyPr/>
        <a:lstStyle/>
        <a:p>
          <a:endParaRPr lang="de-DE"/>
        </a:p>
      </dgm:t>
    </dgm:pt>
  </dgm:ptLst>
  <dgm:cxnLst>
    <dgm:cxn modelId="{57E5603E-70B0-41AB-9643-7D457916AE29}" type="presOf" srcId="{B0F211CA-07E0-4235-BE3C-341DBBF71DFC}" destId="{1BC9865F-1A51-4C1B-8B11-98B7FA78BB2E}" srcOrd="0" destOrd="0" presId="urn:microsoft.com/office/officeart/2005/8/layout/process1"/>
    <dgm:cxn modelId="{3FF726F7-5679-41B6-A245-A42A4DE56F82}" type="presOf" srcId="{165C5E6A-5C77-43C1-8CA9-FFDD7B5D92F9}" destId="{87E72EBF-2847-4898-8464-1B67202D4834}" srcOrd="1" destOrd="0" presId="urn:microsoft.com/office/officeart/2005/8/layout/process1"/>
    <dgm:cxn modelId="{956BAA00-0962-4177-B4CE-208B260570E2}" srcId="{CE84E726-C8EC-4843-92D2-2256A1CF98B8}" destId="{BB2C8570-E68F-4983-9915-044249D88884}" srcOrd="2" destOrd="0" parTransId="{D3E3FE9E-71AF-4008-8DE3-41517F3447B7}" sibTransId="{8247D8D8-EC9C-46E6-A826-769C07093696}"/>
    <dgm:cxn modelId="{CFDF3A7B-8071-4571-B051-DFB9315DC632}" type="presOf" srcId="{BB2C8570-E68F-4983-9915-044249D88884}" destId="{F5D02D8F-8744-424A-A747-60E3BD6B3277}" srcOrd="0" destOrd="0" presId="urn:microsoft.com/office/officeart/2005/8/layout/process1"/>
    <dgm:cxn modelId="{3F03B867-AC6C-4950-A58F-BC5987267A4D}" type="presOf" srcId="{AA681A34-DD1D-4A31-9ED3-488E19DB55A2}" destId="{F923BD8E-AA11-496A-88D4-039E8847CFFD}" srcOrd="0" destOrd="0" presId="urn:microsoft.com/office/officeart/2005/8/layout/process1"/>
    <dgm:cxn modelId="{B33A36FD-6450-4433-A28E-E3622B669C72}" srcId="{CE84E726-C8EC-4843-92D2-2256A1CF98B8}" destId="{B0F211CA-07E0-4235-BE3C-341DBBF71DFC}" srcOrd="1" destOrd="0" parTransId="{32B71444-9130-4FC3-8F49-42F3E2B9E05B}" sibTransId="{A2510B18-E7AC-4633-AD92-80003405DD0C}"/>
    <dgm:cxn modelId="{FC019BEC-3455-408F-B91B-D5F643AA72FD}" type="presOf" srcId="{A2510B18-E7AC-4633-AD92-80003405DD0C}" destId="{D071AA6F-EEFA-4D63-BE1E-3D1CA83B3C70}" srcOrd="0" destOrd="0" presId="urn:microsoft.com/office/officeart/2005/8/layout/process1"/>
    <dgm:cxn modelId="{F0E3FA9D-A8A7-424F-86A3-42396254454D}" type="presOf" srcId="{CE84E726-C8EC-4843-92D2-2256A1CF98B8}" destId="{7E9BF3F4-D70E-4696-8C8F-D93EA0C8E2DC}" srcOrd="0" destOrd="0" presId="urn:microsoft.com/office/officeart/2005/8/layout/process1"/>
    <dgm:cxn modelId="{0E209DCF-20C7-419F-B57D-C97B42A11F17}" type="presOf" srcId="{165C5E6A-5C77-43C1-8CA9-FFDD7B5D92F9}" destId="{B0A66AFD-1FF5-4A5F-9F82-CBB06EE3A183}" srcOrd="0" destOrd="0" presId="urn:microsoft.com/office/officeart/2005/8/layout/process1"/>
    <dgm:cxn modelId="{50423AE6-4070-49F5-AFD9-408818C58F68}" srcId="{CE84E726-C8EC-4843-92D2-2256A1CF98B8}" destId="{AA681A34-DD1D-4A31-9ED3-488E19DB55A2}" srcOrd="0" destOrd="0" parTransId="{F19101E1-D108-46F4-96FC-11494609177E}" sibTransId="{165C5E6A-5C77-43C1-8CA9-FFDD7B5D92F9}"/>
    <dgm:cxn modelId="{525B2ACA-D5F4-4BD5-83FB-214C316AD13A}" type="presOf" srcId="{A2510B18-E7AC-4633-AD92-80003405DD0C}" destId="{2357CC1E-DF01-4D59-AF0F-8A2F1313BBE4}" srcOrd="1" destOrd="0" presId="urn:microsoft.com/office/officeart/2005/8/layout/process1"/>
    <dgm:cxn modelId="{9C3F19C8-C783-4442-B44B-A3B48284E53F}" type="presParOf" srcId="{7E9BF3F4-D70E-4696-8C8F-D93EA0C8E2DC}" destId="{F923BD8E-AA11-496A-88D4-039E8847CFFD}" srcOrd="0" destOrd="0" presId="urn:microsoft.com/office/officeart/2005/8/layout/process1"/>
    <dgm:cxn modelId="{9357548A-A723-41EF-999C-1C13F80695FC}" type="presParOf" srcId="{7E9BF3F4-D70E-4696-8C8F-D93EA0C8E2DC}" destId="{B0A66AFD-1FF5-4A5F-9F82-CBB06EE3A183}" srcOrd="1" destOrd="0" presId="urn:microsoft.com/office/officeart/2005/8/layout/process1"/>
    <dgm:cxn modelId="{AE97110F-2C94-4F09-BF14-7A9D47D5FE85}" type="presParOf" srcId="{B0A66AFD-1FF5-4A5F-9F82-CBB06EE3A183}" destId="{87E72EBF-2847-4898-8464-1B67202D4834}" srcOrd="0" destOrd="0" presId="urn:microsoft.com/office/officeart/2005/8/layout/process1"/>
    <dgm:cxn modelId="{49ACB7A8-B3E6-4513-9240-C90D2C2EED8E}" type="presParOf" srcId="{7E9BF3F4-D70E-4696-8C8F-D93EA0C8E2DC}" destId="{1BC9865F-1A51-4C1B-8B11-98B7FA78BB2E}" srcOrd="2" destOrd="0" presId="urn:microsoft.com/office/officeart/2005/8/layout/process1"/>
    <dgm:cxn modelId="{28F53591-8366-4C88-A2CE-5027181FCA86}" type="presParOf" srcId="{7E9BF3F4-D70E-4696-8C8F-D93EA0C8E2DC}" destId="{D071AA6F-EEFA-4D63-BE1E-3D1CA83B3C70}" srcOrd="3" destOrd="0" presId="urn:microsoft.com/office/officeart/2005/8/layout/process1"/>
    <dgm:cxn modelId="{EF412D3E-4FE5-4277-BEA8-03CBBE1DFE0D}" type="presParOf" srcId="{D071AA6F-EEFA-4D63-BE1E-3D1CA83B3C70}" destId="{2357CC1E-DF01-4D59-AF0F-8A2F1313BBE4}" srcOrd="0" destOrd="0" presId="urn:microsoft.com/office/officeart/2005/8/layout/process1"/>
    <dgm:cxn modelId="{0A03CD3B-FCD9-4555-B1BB-02F34B1249B8}" type="presParOf" srcId="{7E9BF3F4-D70E-4696-8C8F-D93EA0C8E2DC}" destId="{F5D02D8F-8744-424A-A747-60E3BD6B3277}"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23BD8E-AA11-496A-88D4-039E8847CFFD}">
      <dsp:nvSpPr>
        <dsp:cNvPr id="0" name=""/>
        <dsp:cNvSpPr/>
      </dsp:nvSpPr>
      <dsp:spPr>
        <a:xfrm>
          <a:off x="5357" y="1551582"/>
          <a:ext cx="1601390" cy="960834"/>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de-DE" sz="1100" kern="1200" dirty="0" smtClean="0"/>
            <a:t>Messung I</a:t>
          </a:r>
          <a:endParaRPr lang="de-DE" sz="1100" kern="1200" dirty="0"/>
        </a:p>
      </dsp:txBody>
      <dsp:txXfrm>
        <a:off x="33499" y="1579724"/>
        <a:ext cx="1545106" cy="904550"/>
      </dsp:txXfrm>
    </dsp:sp>
    <dsp:sp modelId="{B0A66AFD-1FF5-4A5F-9F82-CBB06EE3A183}">
      <dsp:nvSpPr>
        <dsp:cNvPr id="0" name=""/>
        <dsp:cNvSpPr/>
      </dsp:nvSpPr>
      <dsp:spPr>
        <a:xfrm>
          <a:off x="1766887" y="1833427"/>
          <a:ext cx="339494" cy="397144"/>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de-DE" sz="900" kern="1200"/>
        </a:p>
      </dsp:txBody>
      <dsp:txXfrm>
        <a:off x="1766887" y="1912856"/>
        <a:ext cx="237646" cy="238286"/>
      </dsp:txXfrm>
    </dsp:sp>
    <dsp:sp modelId="{1BC9865F-1A51-4C1B-8B11-98B7FA78BB2E}">
      <dsp:nvSpPr>
        <dsp:cNvPr id="0" name=""/>
        <dsp:cNvSpPr/>
      </dsp:nvSpPr>
      <dsp:spPr>
        <a:xfrm>
          <a:off x="2247304" y="1551582"/>
          <a:ext cx="1601390" cy="960834"/>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de-DE" sz="1100" kern="1200" dirty="0" smtClean="0"/>
            <a:t>Reduktionsstrategien wählen, vorbereiten und umsetzen</a:t>
          </a:r>
          <a:endParaRPr lang="de-DE" sz="1100" kern="1200" dirty="0"/>
        </a:p>
      </dsp:txBody>
      <dsp:txXfrm>
        <a:off x="2275446" y="1579724"/>
        <a:ext cx="1545106" cy="904550"/>
      </dsp:txXfrm>
    </dsp:sp>
    <dsp:sp modelId="{D071AA6F-EEFA-4D63-BE1E-3D1CA83B3C70}">
      <dsp:nvSpPr>
        <dsp:cNvPr id="0" name=""/>
        <dsp:cNvSpPr/>
      </dsp:nvSpPr>
      <dsp:spPr>
        <a:xfrm>
          <a:off x="4008834" y="1833427"/>
          <a:ext cx="339494" cy="397144"/>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de-DE" sz="900" kern="1200"/>
        </a:p>
      </dsp:txBody>
      <dsp:txXfrm>
        <a:off x="4008834" y="1912856"/>
        <a:ext cx="237646" cy="238286"/>
      </dsp:txXfrm>
    </dsp:sp>
    <dsp:sp modelId="{F5D02D8F-8744-424A-A747-60E3BD6B3277}">
      <dsp:nvSpPr>
        <dsp:cNvPr id="0" name=""/>
        <dsp:cNvSpPr/>
      </dsp:nvSpPr>
      <dsp:spPr>
        <a:xfrm>
          <a:off x="4489251" y="1551582"/>
          <a:ext cx="1601390" cy="960834"/>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de-DE" sz="1100" kern="1200" dirty="0" smtClean="0"/>
            <a:t>Messung II</a:t>
          </a:r>
          <a:endParaRPr lang="de-DE" sz="1100" kern="1200" dirty="0"/>
        </a:p>
      </dsp:txBody>
      <dsp:txXfrm>
        <a:off x="4517393" y="1579724"/>
        <a:ext cx="1545106" cy="904550"/>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 name="Google Shape;5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228600" lvl="0" indent="-228600" algn="l" rtl="0">
              <a:spcBef>
                <a:spcPts val="0"/>
              </a:spcBef>
              <a:spcAft>
                <a:spcPts val="0"/>
              </a:spcAft>
              <a:buFont typeface="+mj-lt"/>
              <a:buAutoNum type="arabicPeriod"/>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5fb8aa7af9_1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5fb8aa7af9_1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marR="0" lvl="0" indent="0" algn="l" defTabSz="914400" rtl="0" eaLnBrk="1" fontAlgn="auto" latinLnBrk="0" hangingPunct="1">
              <a:lnSpc>
                <a:spcPct val="115000"/>
              </a:lnSpc>
              <a:spcBef>
                <a:spcPts val="0"/>
              </a:spcBef>
              <a:spcAft>
                <a:spcPts val="0"/>
              </a:spcAft>
              <a:buClr>
                <a:srgbClr val="000000"/>
              </a:buClr>
              <a:buSzPts val="1100"/>
              <a:buFont typeface="Arial"/>
              <a:buNone/>
              <a:tabLst/>
              <a:defRPr/>
            </a:pPr>
            <a:r>
              <a:rPr lang="de-DE" sz="900" i="0" dirty="0" smtClean="0"/>
              <a:t>Wir wollen nun also</a:t>
            </a:r>
            <a:r>
              <a:rPr lang="de-DE" sz="900" i="0" baseline="0" dirty="0" smtClean="0"/>
              <a:t> das Wiegen und Eingeben eurer LMA-Daten zu Hause etwas genauer vorbereiten. Ihr habt das Prozedere eben schon intensiv geübt…</a:t>
            </a:r>
            <a:endParaRPr lang="de-DE" sz="900" i="0" dirty="0" smtClean="0"/>
          </a:p>
          <a:p>
            <a:pPr marL="158750" lvl="0" indent="0" algn="l" rtl="0">
              <a:lnSpc>
                <a:spcPct val="115000"/>
              </a:lnSpc>
              <a:spcBef>
                <a:spcPts val="0"/>
              </a:spcBef>
              <a:spcAft>
                <a:spcPts val="0"/>
              </a:spcAft>
              <a:buSzPts val="1100"/>
              <a:buNone/>
            </a:pPr>
            <a:endParaRPr i="0" dirty="0"/>
          </a:p>
        </p:txBody>
      </p:sp>
    </p:spTree>
    <p:extLst>
      <p:ext uri="{BB962C8B-B14F-4D97-AF65-F5344CB8AC3E}">
        <p14:creationId xmlns:p14="http://schemas.microsoft.com/office/powerpoint/2010/main" val="17039279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5fb8aa7af9_1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5fb8aa7af9_1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lvl="0" indent="0" algn="l" rtl="0">
              <a:lnSpc>
                <a:spcPct val="115000"/>
              </a:lnSpc>
              <a:spcBef>
                <a:spcPts val="0"/>
              </a:spcBef>
              <a:spcAft>
                <a:spcPts val="0"/>
              </a:spcAft>
              <a:buSzPts val="1100"/>
              <a:buNone/>
            </a:pPr>
            <a:r>
              <a:rPr lang="de" b="1" dirty="0" smtClean="0"/>
              <a:t>Alternative</a:t>
            </a:r>
            <a:r>
              <a:rPr lang="de" b="1" baseline="0" dirty="0" smtClean="0"/>
              <a:t> Folie bei nur zwei Projekttagen</a:t>
            </a:r>
            <a:endParaRPr lang="de" b="1" dirty="0" smtClean="0"/>
          </a:p>
          <a:p>
            <a:pPr marL="457200" lvl="0" indent="-298450" algn="l" rtl="0">
              <a:lnSpc>
                <a:spcPct val="115000"/>
              </a:lnSpc>
              <a:spcBef>
                <a:spcPts val="0"/>
              </a:spcBef>
              <a:spcAft>
                <a:spcPts val="0"/>
              </a:spcAft>
              <a:buSzPts val="1100"/>
              <a:buAutoNum type="arabicPeriod"/>
            </a:pPr>
            <a:endParaRPr lang="de" dirty="0" smtClean="0"/>
          </a:p>
          <a:p>
            <a:pPr marL="457200" marR="0" lvl="0" indent="-298450" algn="l" defTabSz="914400" rtl="0" eaLnBrk="1" fontAlgn="auto" latinLnBrk="0" hangingPunct="1">
              <a:lnSpc>
                <a:spcPct val="115000"/>
              </a:lnSpc>
              <a:spcBef>
                <a:spcPts val="0"/>
              </a:spcBef>
              <a:spcAft>
                <a:spcPts val="0"/>
              </a:spcAft>
              <a:buClr>
                <a:srgbClr val="000000"/>
              </a:buClr>
              <a:buSzPts val="1100"/>
              <a:buFont typeface="Arial"/>
              <a:buAutoNum type="arabicPeriod"/>
              <a:tabLst/>
              <a:defRPr/>
            </a:pPr>
            <a:r>
              <a:rPr lang="de-DE" i="0" dirty="0" smtClean="0"/>
              <a:t>Wir wollen nun also</a:t>
            </a:r>
            <a:r>
              <a:rPr lang="de-DE" i="0" baseline="0" dirty="0" smtClean="0"/>
              <a:t> das Wiegen und Eingeben eurer LMA-Daten zu Hause etwas genauer vorbereiten. Ihr habt das Prozedere eben schon intensiv geübt…</a:t>
            </a:r>
            <a:endParaRPr lang="de-DE" i="0" dirty="0" smtClean="0"/>
          </a:p>
          <a:p>
            <a:pPr marL="158750" lvl="0" indent="0" algn="l" rtl="0">
              <a:lnSpc>
                <a:spcPct val="115000"/>
              </a:lnSpc>
              <a:spcBef>
                <a:spcPts val="0"/>
              </a:spcBef>
              <a:spcAft>
                <a:spcPts val="0"/>
              </a:spcAft>
              <a:buSzPts val="1100"/>
              <a:buNone/>
            </a:pPr>
            <a:endParaRPr lang="de" i="0" baseline="0" dirty="0" smtClean="0"/>
          </a:p>
          <a:p>
            <a:pPr marL="158750" lvl="0" indent="0" algn="l" rtl="0">
              <a:lnSpc>
                <a:spcPct val="115000"/>
              </a:lnSpc>
              <a:spcBef>
                <a:spcPts val="0"/>
              </a:spcBef>
              <a:spcAft>
                <a:spcPts val="0"/>
              </a:spcAft>
              <a:buSzPts val="1100"/>
              <a:buNone/>
            </a:pPr>
            <a:endParaRPr i="0" dirty="0"/>
          </a:p>
        </p:txBody>
      </p:sp>
    </p:spTree>
    <p:extLst>
      <p:ext uri="{BB962C8B-B14F-4D97-AF65-F5344CB8AC3E}">
        <p14:creationId xmlns:p14="http://schemas.microsoft.com/office/powerpoint/2010/main" val="10580715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de-DE" dirty="0" smtClean="0"/>
              <a:t>Für</a:t>
            </a:r>
            <a:r>
              <a:rPr lang="de-DE" baseline="0" dirty="0" smtClean="0"/>
              <a:t> die Praxisphase zuhause erhaltet ihr</a:t>
            </a:r>
            <a:r>
              <a:rPr lang="de-DE" dirty="0" smtClean="0"/>
              <a:t> kleine Papierausschnitte,</a:t>
            </a:r>
            <a:r>
              <a:rPr lang="de-DE" baseline="0" dirty="0" smtClean="0"/>
              <a:t> auf denen die personalisierten Logins mit einer URL und einem QR-Code enthalten sind. </a:t>
            </a:r>
          </a:p>
          <a:p>
            <a:r>
              <a:rPr lang="de-DE" baseline="0" dirty="0" smtClean="0"/>
              <a:t>Ihr müsst euch in der Praxisphase zuhause immer mit eurem Login anmelden, damit eure Daten über den gesamten Zeitraum gespeichert und euch zugeordnet werden können. Es ist also wichtig, dass ihr diesen Login-Zettel gut aufbewahrt. Fotografiert ihn euch z.B. gerne ab.</a:t>
            </a:r>
          </a:p>
          <a:p>
            <a:r>
              <a:rPr lang="de-DE" baseline="0" dirty="0" smtClean="0"/>
              <a:t>Später könnt ihr dann in eurem Account einsehen, wann ihr welche Lebensmittel in welchen Mengen und aus welchen Gründen weggeworfen habt, wie viel THG-Emissionen dadurch entstanden sind und welche Gründe zu besonders hohen THG-Emissionen geführt haben. So könnt ihr dann selbst Strategien für euren Haushalt entwickeln, um LMA und THG-Emissionen zu reduzieren.  </a:t>
            </a:r>
          </a:p>
        </p:txBody>
      </p:sp>
    </p:spTree>
    <p:extLst>
      <p:ext uri="{BB962C8B-B14F-4D97-AF65-F5344CB8AC3E}">
        <p14:creationId xmlns:p14="http://schemas.microsoft.com/office/powerpoint/2010/main" val="33942382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100" b="0" i="0" u="none" strike="noStrike" cap="none" dirty="0" smtClean="0">
                <a:solidFill>
                  <a:srgbClr val="000000"/>
                </a:solidFill>
                <a:effectLst/>
                <a:latin typeface="Arial"/>
                <a:ea typeface="Arial"/>
                <a:cs typeface="Arial"/>
                <a:sym typeface="Arial"/>
              </a:rPr>
              <a:t>… gibt</a:t>
            </a:r>
            <a:r>
              <a:rPr lang="de-DE" sz="1100" b="0" i="0" u="none" strike="noStrike" cap="none" baseline="0" dirty="0" smtClean="0">
                <a:solidFill>
                  <a:srgbClr val="000000"/>
                </a:solidFill>
                <a:effectLst/>
                <a:latin typeface="Arial"/>
                <a:ea typeface="Arial"/>
                <a:cs typeface="Arial"/>
                <a:sym typeface="Arial"/>
              </a:rPr>
              <a:t> es dazu noch Fragen oder seht ihr darin irgendwelche Schwierigkeiten?</a:t>
            </a:r>
            <a:endParaRPr lang="de-DE" sz="1100" b="0" i="0" u="none" strike="noStrike" cap="none" dirty="0" smtClean="0">
              <a:solidFill>
                <a:srgbClr val="000000"/>
              </a:solidFill>
              <a:effectLst/>
              <a:latin typeface="Arial"/>
              <a:ea typeface="Arial"/>
              <a:cs typeface="Arial"/>
              <a:sym typeface="Arial"/>
            </a:endParaRPr>
          </a:p>
          <a:p>
            <a:r>
              <a:rPr lang="de-DE" sz="1100" b="0" i="0" u="none" strike="noStrike" cap="none" dirty="0" smtClean="0">
                <a:solidFill>
                  <a:srgbClr val="000000"/>
                </a:solidFill>
                <a:effectLst/>
                <a:latin typeface="Arial"/>
                <a:ea typeface="Arial"/>
                <a:cs typeface="Arial"/>
                <a:sym typeface="Arial"/>
              </a:rPr>
              <a:t>Unklarheit bei der Klassifizierung </a:t>
            </a:r>
            <a:r>
              <a:rPr lang="de-DE" sz="1100" b="0" i="0" u="none" strike="noStrike" cap="none" dirty="0" smtClean="0">
                <a:solidFill>
                  <a:srgbClr val="000000"/>
                </a:solidFill>
                <a:effectLst/>
                <a:latin typeface="Arial"/>
                <a:ea typeface="Arial"/>
                <a:cs typeface="Arial"/>
                <a:sym typeface="Wingdings" panose="05000000000000000000" pitchFamily="2" charset="2"/>
              </a:rPr>
              <a:t></a:t>
            </a:r>
            <a:r>
              <a:rPr lang="de-DE" sz="1100" b="0" i="0" u="none" strike="noStrike" cap="none" dirty="0" smtClean="0">
                <a:solidFill>
                  <a:srgbClr val="000000"/>
                </a:solidFill>
                <a:effectLst/>
                <a:latin typeface="Arial"/>
                <a:ea typeface="Arial"/>
                <a:cs typeface="Arial"/>
                <a:sym typeface="Arial"/>
              </a:rPr>
              <a:t> Bei gemischten Kategorien in Untrennbares eintragen, </a:t>
            </a:r>
          </a:p>
          <a:p>
            <a:r>
              <a:rPr lang="de-DE" sz="1100" b="0" i="0" u="none" strike="noStrike" cap="none" dirty="0" smtClean="0">
                <a:solidFill>
                  <a:srgbClr val="000000"/>
                </a:solidFill>
                <a:effectLst/>
                <a:latin typeface="Arial"/>
                <a:ea typeface="Arial"/>
                <a:cs typeface="Arial"/>
                <a:sym typeface="Arial"/>
              </a:rPr>
              <a:t>Unklarheit bei vermeidbar/unvermeidbar </a:t>
            </a:r>
            <a:r>
              <a:rPr lang="de-DE" sz="1100" b="0" i="0" u="none" strike="noStrike" cap="none" dirty="0" smtClean="0">
                <a:solidFill>
                  <a:srgbClr val="000000"/>
                </a:solidFill>
                <a:effectLst/>
                <a:latin typeface="Arial"/>
                <a:ea typeface="Arial"/>
                <a:cs typeface="Arial"/>
                <a:sym typeface="Wingdings" panose="05000000000000000000" pitchFamily="2" charset="2"/>
              </a:rPr>
              <a:t></a:t>
            </a:r>
            <a:r>
              <a:rPr lang="de-DE" sz="1100" b="0" i="0" u="none" strike="noStrike" cap="none" dirty="0" smtClean="0">
                <a:solidFill>
                  <a:srgbClr val="000000"/>
                </a:solidFill>
                <a:effectLst/>
                <a:latin typeface="Arial"/>
                <a:ea typeface="Arial"/>
                <a:cs typeface="Arial"/>
                <a:sym typeface="Arial"/>
              </a:rPr>
              <a:t> Nur Knochen und Kerne werden nicht gemessen. Alles andere mit aufnehmen, auch wenn ihr selbst anderer Meinung seid</a:t>
            </a:r>
          </a:p>
          <a:p>
            <a:r>
              <a:rPr lang="de-DE" sz="1100" b="0" i="0" u="none" strike="noStrike" cap="none" dirty="0" smtClean="0">
                <a:solidFill>
                  <a:srgbClr val="000000"/>
                </a:solidFill>
                <a:effectLst/>
                <a:latin typeface="Arial"/>
                <a:ea typeface="Arial"/>
                <a:cs typeface="Arial"/>
                <a:sym typeface="Arial"/>
              </a:rPr>
              <a:t>Schwierigkeit, überhaupt zu wiegen </a:t>
            </a:r>
            <a:r>
              <a:rPr lang="de-DE" sz="1100" b="0" i="0" u="none" strike="noStrike" cap="none" dirty="0" smtClean="0">
                <a:solidFill>
                  <a:srgbClr val="000000"/>
                </a:solidFill>
                <a:effectLst/>
                <a:latin typeface="Arial"/>
                <a:ea typeface="Arial"/>
                <a:cs typeface="Arial"/>
                <a:sym typeface="Wingdings" panose="05000000000000000000" pitchFamily="2" charset="2"/>
              </a:rPr>
              <a:t></a:t>
            </a:r>
            <a:r>
              <a:rPr lang="de-DE" sz="1100" b="0" i="0" u="none" strike="noStrike" cap="none" dirty="0" smtClean="0">
                <a:solidFill>
                  <a:srgbClr val="000000"/>
                </a:solidFill>
                <a:effectLst/>
                <a:latin typeface="Arial"/>
                <a:ea typeface="Arial"/>
                <a:cs typeface="Arial"/>
                <a:sym typeface="Arial"/>
              </a:rPr>
              <a:t> Generell LMA noch Kategorien getrennt einzeln wiegen.</a:t>
            </a:r>
            <a:r>
              <a:rPr lang="de-DE" sz="1100" b="0" i="0" u="none" strike="noStrike" cap="none" baseline="0" dirty="0" smtClean="0">
                <a:solidFill>
                  <a:srgbClr val="000000"/>
                </a:solidFill>
                <a:effectLst/>
                <a:latin typeface="Arial"/>
                <a:ea typeface="Arial"/>
                <a:cs typeface="Arial"/>
                <a:sym typeface="Arial"/>
              </a:rPr>
              <a:t> Andere Haushaltsmitglieder sollen die LMA notfalls aufbewahren, damit ihr sie wiegt</a:t>
            </a:r>
            <a:endParaRPr lang="de-DE" dirty="0"/>
          </a:p>
        </p:txBody>
      </p:sp>
    </p:spTree>
    <p:extLst>
      <p:ext uri="{BB962C8B-B14F-4D97-AF65-F5344CB8AC3E}">
        <p14:creationId xmlns:p14="http://schemas.microsoft.com/office/powerpoint/2010/main" val="6624921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indent="0">
              <a:buNone/>
            </a:pPr>
            <a:r>
              <a:rPr lang="de-DE" sz="1100" dirty="0" smtClean="0"/>
              <a:t>Gut, wenn von euch aus keine weiteren Fragen oder</a:t>
            </a:r>
            <a:r>
              <a:rPr lang="de-DE" sz="1100" baseline="0" dirty="0" smtClean="0"/>
              <a:t> Schwierigkeiten mehr bestehen, würde ich gerne nochmal die Projektidee zusammenfassen.</a:t>
            </a:r>
          </a:p>
          <a:p>
            <a:pPr marL="158750" indent="0">
              <a:buNone/>
            </a:pPr>
            <a:r>
              <a:rPr lang="de-DE" sz="1100" baseline="0" dirty="0" smtClean="0"/>
              <a:t>KLICK</a:t>
            </a:r>
          </a:p>
          <a:p>
            <a:pPr marL="158750" indent="0">
              <a:buNone/>
            </a:pPr>
            <a:r>
              <a:rPr lang="de-DE" sz="1100" baseline="0" dirty="0" smtClean="0"/>
              <a:t>Die grundsätzliche Idee ist, dass ihr jetzt ein erstes Mal eure LMA wiegt und eintragt, wir dann beim nächsten Mal Reduktionsstrategien vorbereiten werden, die ihr anschließend zu Hause umsetzt, um dann schlussendlich nochmal eure LMA zu messen.</a:t>
            </a:r>
          </a:p>
          <a:p>
            <a:pPr marL="158750" indent="0">
              <a:buNone/>
            </a:pPr>
            <a:r>
              <a:rPr lang="de-DE" sz="1100" baseline="0" dirty="0" smtClean="0"/>
              <a:t>KLICK</a:t>
            </a:r>
          </a:p>
          <a:p>
            <a:pPr marL="158750" indent="0">
              <a:buNone/>
            </a:pPr>
            <a:r>
              <a:rPr lang="de-DE" sz="1100" dirty="0" smtClean="0"/>
              <a:t>Die</a:t>
            </a:r>
            <a:r>
              <a:rPr lang="de-DE" sz="1100" baseline="0" dirty="0" smtClean="0"/>
              <a:t> Umsetzung der Reduktionsstrategien soll also die Intervention darstellen, d.h. den Punkt, wo sich etwas an eurem Verhalten bzgl. LMA ändert.</a:t>
            </a:r>
          </a:p>
          <a:p>
            <a:pPr marL="158750" indent="0">
              <a:buNone/>
            </a:pPr>
            <a:r>
              <a:rPr lang="de-DE" sz="1100" baseline="0" dirty="0" smtClean="0"/>
              <a:t>KLICK</a:t>
            </a:r>
          </a:p>
          <a:p>
            <a:pPr marL="158750" indent="0">
              <a:buNone/>
            </a:pPr>
            <a:r>
              <a:rPr lang="de-DE" sz="1100" baseline="0" dirty="0" smtClean="0"/>
              <a:t>Demnach wollen wir jetzt die Menge an und Gründe für LMA festhalten, wie sie aktuell bei euch auftreten, ohne dass ihr irgendetwas ändert, …</a:t>
            </a:r>
          </a:p>
          <a:p>
            <a:pPr marL="158750" indent="0">
              <a:buNone/>
            </a:pPr>
            <a:r>
              <a:rPr lang="de-DE" sz="1100" baseline="0" dirty="0" smtClean="0"/>
              <a:t>KLICK</a:t>
            </a:r>
          </a:p>
          <a:p>
            <a:pPr marL="158750" indent="0">
              <a:buNone/>
            </a:pPr>
            <a:r>
              <a:rPr lang="de-DE" sz="1100" baseline="0" dirty="0" smtClean="0"/>
              <a:t>… um dann im Anschluss gucken zu können, was sich dabei verändert hat. Es ist also ganz wichtig, dass ihr die Daten nicht verfälscht!...</a:t>
            </a:r>
            <a:endParaRPr lang="de-DE" sz="1100" dirty="0"/>
          </a:p>
        </p:txBody>
      </p:sp>
    </p:spTree>
    <p:extLst>
      <p:ext uri="{BB962C8B-B14F-4D97-AF65-F5344CB8AC3E}">
        <p14:creationId xmlns:p14="http://schemas.microsoft.com/office/powerpoint/2010/main" val="38792827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indent="0">
              <a:buNone/>
            </a:pPr>
            <a:r>
              <a:rPr lang="de-DE" sz="1100" b="0" i="0" u="none" strike="noStrike" cap="none" dirty="0" smtClean="0">
                <a:solidFill>
                  <a:srgbClr val="000000"/>
                </a:solidFill>
                <a:effectLst/>
                <a:latin typeface="Arial"/>
                <a:ea typeface="Arial"/>
                <a:cs typeface="Arial"/>
                <a:sym typeface="Arial"/>
              </a:rPr>
              <a:t>Nun</a:t>
            </a:r>
            <a:r>
              <a:rPr lang="de-DE" sz="1100" b="0" i="0" u="none" strike="noStrike" cap="none" baseline="0" dirty="0" smtClean="0">
                <a:solidFill>
                  <a:srgbClr val="000000"/>
                </a:solidFill>
                <a:effectLst/>
                <a:latin typeface="Arial"/>
                <a:ea typeface="Arial"/>
                <a:cs typeface="Arial"/>
                <a:sym typeface="Arial"/>
              </a:rPr>
              <a:t> ist aber unsere Erfahrung aus diesem Projekt, dass es doch recht schnell passiert, dass man die Daten verfälscht.</a:t>
            </a:r>
          </a:p>
          <a:p>
            <a:pPr marL="158750" indent="0">
              <a:buNone/>
            </a:pPr>
            <a:r>
              <a:rPr lang="de-DE" sz="1100" b="0" i="0" u="none" strike="noStrike" cap="none" baseline="0" dirty="0" smtClean="0">
                <a:solidFill>
                  <a:srgbClr val="000000"/>
                </a:solidFill>
                <a:effectLst/>
                <a:latin typeface="Arial"/>
                <a:ea typeface="Arial"/>
                <a:cs typeface="Arial"/>
                <a:sym typeface="Arial"/>
              </a:rPr>
              <a:t>Zum Einen bezieht sich das auf den LMA direkt: Leute sind nämlich schon auf die Idee gekommen, …</a:t>
            </a:r>
          </a:p>
          <a:p>
            <a:pPr marL="457200" indent="-298450"/>
            <a:r>
              <a:rPr lang="de-DE" sz="1100" b="0" i="0" u="none" strike="noStrike" cap="none" baseline="0" dirty="0" smtClean="0">
                <a:solidFill>
                  <a:srgbClr val="000000"/>
                </a:solidFill>
                <a:effectLst/>
                <a:latin typeface="Arial"/>
                <a:ea typeface="Arial"/>
                <a:cs typeface="Arial"/>
                <a:sym typeface="Arial"/>
              </a:rPr>
              <a:t>… ihren LMA einfach vor der Messwoche zu entsorgen, …</a:t>
            </a:r>
          </a:p>
          <a:p>
            <a:pPr marL="457200" indent="-298450"/>
            <a:r>
              <a:rPr lang="de-DE" sz="1100" b="0" i="0" u="none" strike="noStrike" cap="none" baseline="0" dirty="0" smtClean="0">
                <a:solidFill>
                  <a:srgbClr val="000000"/>
                </a:solidFill>
                <a:effectLst/>
                <a:latin typeface="Arial"/>
                <a:ea typeface="Arial"/>
                <a:cs typeface="Arial"/>
                <a:sym typeface="Arial"/>
              </a:rPr>
              <a:t>… oder damit zu warten, bis die Messwoche rum ist, …</a:t>
            </a:r>
          </a:p>
          <a:p>
            <a:pPr marL="457200" indent="-298450"/>
            <a:r>
              <a:rPr lang="de-DE" sz="1100" b="0" i="0" u="none" strike="noStrike" cap="none" baseline="0" dirty="0" smtClean="0">
                <a:solidFill>
                  <a:srgbClr val="000000"/>
                </a:solidFill>
                <a:effectLst/>
                <a:latin typeface="Arial"/>
                <a:ea typeface="Arial"/>
                <a:cs typeface="Arial"/>
                <a:sym typeface="Arial"/>
              </a:rPr>
              <a:t>… oder ihn einfach woanders zu entsorgen, d.h. außerhalb des Haushalts.</a:t>
            </a:r>
          </a:p>
          <a:p>
            <a:pPr marL="158750" indent="0">
              <a:buNone/>
            </a:pPr>
            <a:r>
              <a:rPr lang="de-DE" sz="1100" b="0" i="0" u="none" strike="noStrike" cap="none" dirty="0" smtClean="0">
                <a:solidFill>
                  <a:srgbClr val="000000"/>
                </a:solidFill>
                <a:effectLst/>
                <a:latin typeface="Arial"/>
                <a:ea typeface="Arial"/>
                <a:cs typeface="Arial"/>
                <a:sym typeface="Arial"/>
              </a:rPr>
              <a:t>Zum</a:t>
            </a:r>
            <a:r>
              <a:rPr lang="de-DE" sz="1100" b="0" i="0" u="none" strike="noStrike" cap="none" baseline="0" dirty="0" smtClean="0">
                <a:solidFill>
                  <a:srgbClr val="000000"/>
                </a:solidFill>
                <a:effectLst/>
                <a:latin typeface="Arial"/>
                <a:ea typeface="Arial"/>
                <a:cs typeface="Arial"/>
                <a:sym typeface="Arial"/>
              </a:rPr>
              <a:t> Anderen kann sich diese Datenverfälschung aber auch etwas unbewusster einschleichen…</a:t>
            </a:r>
          </a:p>
          <a:p>
            <a:pPr marL="457200" indent="-298450"/>
            <a:r>
              <a:rPr lang="de-DE" sz="1100" b="0" i="0" u="none" strike="noStrike" cap="none" baseline="0" dirty="0" smtClean="0">
                <a:solidFill>
                  <a:srgbClr val="000000"/>
                </a:solidFill>
                <a:effectLst/>
                <a:latin typeface="Arial"/>
                <a:ea typeface="Arial"/>
                <a:cs typeface="Arial"/>
                <a:sym typeface="Arial"/>
              </a:rPr>
              <a:t>… es wäre zum Beispiel möglich, dass Speisen gegessen wurden, die generell einfach zu weniger LMA führen, also z.B. mehr Fertigprodukte als frisch Gekochtes,…</a:t>
            </a:r>
          </a:p>
          <a:p>
            <a:pPr marL="457200" indent="-298450"/>
            <a:r>
              <a:rPr lang="de-DE" sz="1100" b="0" i="0" u="none" strike="noStrike" cap="none" baseline="0" dirty="0" smtClean="0">
                <a:solidFill>
                  <a:srgbClr val="000000"/>
                </a:solidFill>
                <a:effectLst/>
                <a:latin typeface="Arial"/>
                <a:ea typeface="Arial"/>
                <a:cs typeface="Arial"/>
                <a:sym typeface="Arial"/>
              </a:rPr>
              <a:t>… oder dass Leute einfach noch weitergegessen haben, obwohl sie eigentlich schon satt waren, nur damit nichts übrig bleibt und sie nichts messen müssen, …</a:t>
            </a:r>
          </a:p>
          <a:p>
            <a:pPr marL="457200" indent="-298450"/>
            <a:r>
              <a:rPr lang="de-DE" sz="1100" b="0" i="0" u="none" strike="noStrike" cap="none" baseline="0" dirty="0" smtClean="0">
                <a:solidFill>
                  <a:srgbClr val="000000"/>
                </a:solidFill>
                <a:effectLst/>
                <a:latin typeface="Arial"/>
                <a:ea typeface="Arial"/>
                <a:cs typeface="Arial"/>
                <a:sym typeface="Arial"/>
              </a:rPr>
              <a:t>… oder auch, dass einfach häufiger auswärts, also z.B. im Imbiss, in Restaurants oder bei Bekannten gegessen wird. Das sind aber alles Sachen, die eure Daten verfälschen – und die wir deshalb vermeiden sollten!</a:t>
            </a:r>
          </a:p>
          <a:p>
            <a:pPr marL="158750" indent="0">
              <a:buNone/>
            </a:pPr>
            <a:r>
              <a:rPr lang="de-DE" sz="1100" b="0" i="0" u="none" strike="noStrike" cap="none" baseline="0" dirty="0" smtClean="0">
                <a:solidFill>
                  <a:srgbClr val="000000"/>
                </a:solidFill>
                <a:effectLst/>
                <a:latin typeface="Arial"/>
                <a:ea typeface="Arial"/>
                <a:cs typeface="Arial"/>
                <a:sym typeface="Arial"/>
              </a:rPr>
              <a:t>Für unser Projekt ist es ganz wichtig, echte Daten zu bekommen, damit wir später zusammen feststellen können, ob die Reduktionsstrategien dazu geführt haben, dass weniger LMA angefallen ist. Wir wollen in diesem Projekt schließlich zusammen forschen – und </a:t>
            </a:r>
            <a:r>
              <a:rPr lang="de-DE" sz="1100" b="0" i="0" u="none" strike="noStrike" cap="none" baseline="0" dirty="0" err="1" smtClean="0">
                <a:solidFill>
                  <a:srgbClr val="000000"/>
                </a:solidFill>
                <a:effectLst/>
                <a:latin typeface="Arial"/>
                <a:ea typeface="Arial"/>
                <a:cs typeface="Arial"/>
                <a:sym typeface="Arial"/>
              </a:rPr>
              <a:t>gefakte</a:t>
            </a:r>
            <a:r>
              <a:rPr lang="de-DE" sz="1100" b="0" i="0" u="none" strike="noStrike" cap="none" baseline="0" dirty="0" smtClean="0">
                <a:solidFill>
                  <a:srgbClr val="000000"/>
                </a:solidFill>
                <a:effectLst/>
                <a:latin typeface="Arial"/>
                <a:ea typeface="Arial"/>
                <a:cs typeface="Arial"/>
                <a:sym typeface="Arial"/>
              </a:rPr>
              <a:t> Daten bringen einfach nichts. Eure Messwerte werden auf jeden Fall anonym behandelt und werden auch in </a:t>
            </a:r>
            <a:r>
              <a:rPr lang="de-DE" sz="1100" b="0" i="0" u="none" strike="noStrike" cap="none" baseline="0" dirty="0" err="1" smtClean="0">
                <a:solidFill>
                  <a:srgbClr val="000000"/>
                </a:solidFill>
                <a:effectLst/>
                <a:latin typeface="Arial"/>
                <a:ea typeface="Arial"/>
                <a:cs typeface="Arial"/>
                <a:sym typeface="Arial"/>
              </a:rPr>
              <a:t>keinster</a:t>
            </a:r>
            <a:r>
              <a:rPr lang="de-DE" sz="1100" b="0" i="0" u="none" strike="noStrike" cap="none" baseline="0" dirty="0" smtClean="0">
                <a:solidFill>
                  <a:srgbClr val="000000"/>
                </a:solidFill>
                <a:effectLst/>
                <a:latin typeface="Arial"/>
                <a:ea typeface="Arial"/>
                <a:cs typeface="Arial"/>
                <a:sym typeface="Arial"/>
              </a:rPr>
              <a:t> Weise benotet oder sonst wie bewertet werden!</a:t>
            </a:r>
            <a:endParaRPr lang="de-DE" dirty="0"/>
          </a:p>
        </p:txBody>
      </p:sp>
    </p:spTree>
    <p:extLst>
      <p:ext uri="{BB962C8B-B14F-4D97-AF65-F5344CB8AC3E}">
        <p14:creationId xmlns:p14="http://schemas.microsoft.com/office/powerpoint/2010/main" val="38476542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indent="0">
              <a:buNone/>
            </a:pPr>
            <a:r>
              <a:rPr lang="de-DE" dirty="0" smtClean="0"/>
              <a:t>Warum</a:t>
            </a:r>
            <a:r>
              <a:rPr lang="de-DE" baseline="0" dirty="0" smtClean="0"/>
              <a:t> solltet ihr also ehrlich messen? Und wie könnt ihr eure Haushaltsmitglieder dazu motivieren, mitzumachen? Nun…</a:t>
            </a:r>
          </a:p>
          <a:p>
            <a:r>
              <a:rPr lang="de-DE" baseline="0" dirty="0" smtClean="0"/>
              <a:t>Ihr könnt durch die Teilnahme zeigen, dass euch Umweltschutz wichtig ist und ihr etwas dazu beitragen möchtet</a:t>
            </a:r>
          </a:p>
          <a:p>
            <a:r>
              <a:rPr lang="de-DE" baseline="0" dirty="0" smtClean="0"/>
              <a:t>Ihr könnt Verantwortung für die Gesellschaft übernehmen…</a:t>
            </a:r>
          </a:p>
          <a:p>
            <a:r>
              <a:rPr lang="de-DE" baseline="0" dirty="0" smtClean="0"/>
              <a:t>Ihr könnt als Familie bzw. in euren Haushalten ein gemeinsames Projekt umsetzen – aber auch in eurer Gruppe gemeinsam daran arbeiten, …</a:t>
            </a:r>
          </a:p>
          <a:p>
            <a:r>
              <a:rPr lang="de-DE" baseline="0" dirty="0" smtClean="0"/>
              <a:t>… wobei ihr Neues lernt, sowohl über die Thematik LMA, als auch über euch selbst und eure Haushalte – und das Gelernte könnt ihr auch gleich anwenden</a:t>
            </a:r>
          </a:p>
          <a:p>
            <a:r>
              <a:rPr lang="de-DE" baseline="0" dirty="0" smtClean="0"/>
              <a:t>Und schließlich könnt ihr, aber vor allem auch eure Haushalte, echtes Geld damit sparen – denn, wie wir in dem Video im ersten Block gesehen haben, schmeißen wir alle ziemlich viel Geld in die Lebensmittelabfalltonne!</a:t>
            </a:r>
          </a:p>
          <a:p>
            <a:pPr marL="158750" indent="0">
              <a:buNone/>
            </a:pPr>
            <a:endParaRPr lang="de-DE" baseline="0" dirty="0" smtClean="0"/>
          </a:p>
          <a:p>
            <a:pPr marL="158750" indent="0">
              <a:buNone/>
            </a:pPr>
            <a:r>
              <a:rPr lang="de-DE" baseline="0" dirty="0" smtClean="0"/>
              <a:t>Ihr selbst könnt euch bestimmt bei einem dieser Punkte wiederfinden. </a:t>
            </a:r>
          </a:p>
          <a:p>
            <a:pPr marL="158750" indent="0">
              <a:buNone/>
            </a:pPr>
            <a:endParaRPr lang="de-DE" baseline="0" dirty="0" smtClean="0">
              <a:solidFill>
                <a:srgbClr val="FF0000"/>
              </a:solidFill>
            </a:endParaRPr>
          </a:p>
          <a:p>
            <a:pPr marL="158750" indent="0">
              <a:buNone/>
            </a:pPr>
            <a:r>
              <a:rPr lang="de-DE" baseline="0" dirty="0" smtClean="0"/>
              <a:t>Vertiefung Motivierungsstrategie: Es stellt sich nun aber die Frage, was davon eure Haushalte überzeugen kann. Denn die werden ja auch bei diesem Projekt mitmachen müssen. Dafür haben wir ein Arbeitsblatt vorbereitet, mit Hilfe dessen ihr eine Strategie entwickeln sollt, wie ihr eure Haushalte für dieses Projekt gewinnen könnt. Das teilen wir jetzt aus – und dann habt ihr die Aufgabe, das in Einzelarbeit auszufüllen. Wir gehen währenddessen herum und werden euch dabei unterstützen. Wenn ihr zwischendurch Fragen habt, meldet euch auch gerne!</a:t>
            </a:r>
          </a:p>
        </p:txBody>
      </p:sp>
    </p:spTree>
    <p:extLst>
      <p:ext uri="{BB962C8B-B14F-4D97-AF65-F5344CB8AC3E}">
        <p14:creationId xmlns:p14="http://schemas.microsoft.com/office/powerpoint/2010/main" val="17918709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pic>
        <p:nvPicPr>
          <p:cNvPr id="6" name="Grafik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63162" y="58051"/>
            <a:ext cx="1217676" cy="68652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8" name="Google Shape;48;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C50C3881-F8D1-462D-ACC4-6547A9FE8648}" type="datetimeFigureOut">
              <a:rPr lang="de-DE" smtClean="0"/>
              <a:t>03.09.2020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1683BBD-74C3-4CC1-863D-0DD6805D983F}" type="slidenum">
              <a:rPr lang="de-DE" smtClean="0"/>
              <a:t>‹Nr.›</a:t>
            </a:fld>
            <a:endParaRPr lang="de-DE"/>
          </a:p>
        </p:txBody>
      </p:sp>
    </p:spTree>
    <p:extLst>
      <p:ext uri="{BB962C8B-B14F-4D97-AF65-F5344CB8AC3E}">
        <p14:creationId xmlns:p14="http://schemas.microsoft.com/office/powerpoint/2010/main" val="5396636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6" name="Google Shape;16;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9" name="Google Shape;19;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0" name="Google Shape;20;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5" name="Google Shape;25;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1" name="Google Shape;31;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2" name="Google Shape;32;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5" name="Google Shape;35;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9" name="Google Shape;39;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0" name="Google Shape;40;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1" name="Google Shape;41;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de-DE" dirty="0" smtClean="0"/>
              <a:t>Vorbereitung der Messung</a:t>
            </a:r>
            <a:endParaRPr dirty="0"/>
          </a:p>
        </p:txBody>
      </p:sp>
      <p:sp>
        <p:nvSpPr>
          <p:cNvPr id="56" name="Google Shape;56;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de-DE" dirty="0" smtClean="0"/>
              <a:t>FoodLabHome</a:t>
            </a:r>
            <a:endParaRP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graphicFrame>
        <p:nvGraphicFramePr>
          <p:cNvPr id="306" name="Google Shape;306;p39"/>
          <p:cNvGraphicFramePr/>
          <p:nvPr>
            <p:extLst>
              <p:ext uri="{D42A27DB-BD31-4B8C-83A1-F6EECF244321}">
                <p14:modId xmlns:p14="http://schemas.microsoft.com/office/powerpoint/2010/main" val="1963922816"/>
              </p:ext>
            </p:extLst>
          </p:nvPr>
        </p:nvGraphicFramePr>
        <p:xfrm>
          <a:off x="311725" y="1152475"/>
          <a:ext cx="8520525" cy="3652705"/>
        </p:xfrm>
        <a:graphic>
          <a:graphicData uri="http://schemas.openxmlformats.org/drawingml/2006/table">
            <a:tbl>
              <a:tblPr>
                <a:noFill/>
              </a:tblPr>
              <a:tblGrid>
                <a:gridCol w="946725">
                  <a:extLst>
                    <a:ext uri="{9D8B030D-6E8A-4147-A177-3AD203B41FA5}">
                      <a16:colId xmlns:a16="http://schemas.microsoft.com/office/drawing/2014/main" val="20000"/>
                    </a:ext>
                  </a:extLst>
                </a:gridCol>
                <a:gridCol w="946725">
                  <a:extLst>
                    <a:ext uri="{9D8B030D-6E8A-4147-A177-3AD203B41FA5}">
                      <a16:colId xmlns:a16="http://schemas.microsoft.com/office/drawing/2014/main" val="20001"/>
                    </a:ext>
                  </a:extLst>
                </a:gridCol>
                <a:gridCol w="946725">
                  <a:extLst>
                    <a:ext uri="{9D8B030D-6E8A-4147-A177-3AD203B41FA5}">
                      <a16:colId xmlns:a16="http://schemas.microsoft.com/office/drawing/2014/main" val="20002"/>
                    </a:ext>
                  </a:extLst>
                </a:gridCol>
                <a:gridCol w="946725">
                  <a:extLst>
                    <a:ext uri="{9D8B030D-6E8A-4147-A177-3AD203B41FA5}">
                      <a16:colId xmlns:a16="http://schemas.microsoft.com/office/drawing/2014/main" val="20003"/>
                    </a:ext>
                  </a:extLst>
                </a:gridCol>
                <a:gridCol w="946725">
                  <a:extLst>
                    <a:ext uri="{9D8B030D-6E8A-4147-A177-3AD203B41FA5}">
                      <a16:colId xmlns:a16="http://schemas.microsoft.com/office/drawing/2014/main" val="20004"/>
                    </a:ext>
                  </a:extLst>
                </a:gridCol>
                <a:gridCol w="946725">
                  <a:extLst>
                    <a:ext uri="{9D8B030D-6E8A-4147-A177-3AD203B41FA5}">
                      <a16:colId xmlns:a16="http://schemas.microsoft.com/office/drawing/2014/main" val="20005"/>
                    </a:ext>
                  </a:extLst>
                </a:gridCol>
                <a:gridCol w="946725">
                  <a:extLst>
                    <a:ext uri="{9D8B030D-6E8A-4147-A177-3AD203B41FA5}">
                      <a16:colId xmlns:a16="http://schemas.microsoft.com/office/drawing/2014/main" val="20006"/>
                    </a:ext>
                  </a:extLst>
                </a:gridCol>
                <a:gridCol w="946725">
                  <a:extLst>
                    <a:ext uri="{9D8B030D-6E8A-4147-A177-3AD203B41FA5}">
                      <a16:colId xmlns:a16="http://schemas.microsoft.com/office/drawing/2014/main" val="20007"/>
                    </a:ext>
                  </a:extLst>
                </a:gridCol>
                <a:gridCol w="946725">
                  <a:extLst>
                    <a:ext uri="{9D8B030D-6E8A-4147-A177-3AD203B41FA5}">
                      <a16:colId xmlns:a16="http://schemas.microsoft.com/office/drawing/2014/main" val="20008"/>
                    </a:ext>
                  </a:extLst>
                </a:gridCol>
              </a:tblGrid>
              <a:tr h="426575">
                <a:tc gridSpan="3">
                  <a:txBody>
                    <a:bodyPr/>
                    <a:lstStyle/>
                    <a:p>
                      <a:pPr marL="0" lvl="0" indent="0" algn="ctr" rtl="0">
                        <a:spcBef>
                          <a:spcPts val="0"/>
                        </a:spcBef>
                        <a:spcAft>
                          <a:spcPts val="0"/>
                        </a:spcAft>
                        <a:buNone/>
                      </a:pPr>
                      <a:r>
                        <a:rPr lang="de" b="1" dirty="0"/>
                        <a:t>1. Projekttag</a:t>
                      </a:r>
                      <a:endParaRPr b="1" dirty="0"/>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tc gridSpan="3">
                  <a:txBody>
                    <a:bodyPr/>
                    <a:lstStyle/>
                    <a:p>
                      <a:pPr marL="0" lvl="0" indent="0" algn="ctr" rtl="0">
                        <a:spcBef>
                          <a:spcPts val="0"/>
                        </a:spcBef>
                        <a:spcAft>
                          <a:spcPts val="0"/>
                        </a:spcAft>
                        <a:buNone/>
                      </a:pPr>
                      <a:r>
                        <a:rPr lang="de" b="1" dirty="0">
                          <a:solidFill>
                            <a:schemeClr val="dk1"/>
                          </a:solidFill>
                        </a:rPr>
                        <a:t>2. Projekttag</a:t>
                      </a:r>
                      <a:endParaRPr b="1" dirty="0"/>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tc gridSpan="3">
                  <a:txBody>
                    <a:bodyPr/>
                    <a:lstStyle/>
                    <a:p>
                      <a:pPr marL="0" lvl="0" indent="0" algn="ctr" rtl="0">
                        <a:spcBef>
                          <a:spcPts val="0"/>
                        </a:spcBef>
                        <a:spcAft>
                          <a:spcPts val="0"/>
                        </a:spcAft>
                        <a:buNone/>
                      </a:pPr>
                      <a:r>
                        <a:rPr lang="de" b="1">
                          <a:solidFill>
                            <a:schemeClr val="dk1"/>
                          </a:solidFill>
                        </a:rPr>
                        <a:t>3. Projekttag</a:t>
                      </a:r>
                      <a:endParaRPr b="1"/>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0"/>
                  </a:ext>
                </a:extLst>
              </a:tr>
              <a:tr h="648761">
                <a:tc gridSpan="3">
                  <a:txBody>
                    <a:bodyPr/>
                    <a:lstStyle/>
                    <a:p>
                      <a:pPr marL="0" lvl="0" indent="0" algn="ctr" rtl="0">
                        <a:spcBef>
                          <a:spcPts val="0"/>
                        </a:spcBef>
                        <a:spcAft>
                          <a:spcPts val="0"/>
                        </a:spcAft>
                        <a:buNone/>
                      </a:pPr>
                      <a:r>
                        <a:rPr lang="de-DE" b="1" baseline="0" dirty="0" smtClean="0"/>
                        <a:t>LMA und Klimakrise</a:t>
                      </a:r>
                      <a:endParaRPr b="1" dirty="0"/>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de-DE"/>
                    </a:p>
                  </a:txBody>
                  <a:tcPr/>
                </a:tc>
                <a:tc hMerge="1">
                  <a:txBody>
                    <a:bodyPr/>
                    <a:lstStyle/>
                    <a:p>
                      <a:endParaRPr lang="de-DE"/>
                    </a:p>
                  </a:txBody>
                  <a:tcPr/>
                </a:tc>
                <a:tc gridSpan="3">
                  <a:txBody>
                    <a:bodyPr/>
                    <a:lstStyle/>
                    <a:p>
                      <a:pPr marL="0" lvl="0" indent="0" algn="ctr" rtl="0">
                        <a:spcBef>
                          <a:spcPts val="0"/>
                        </a:spcBef>
                        <a:spcAft>
                          <a:spcPts val="0"/>
                        </a:spcAft>
                        <a:buNone/>
                      </a:pPr>
                      <a:r>
                        <a:rPr lang="de-DE" b="1" dirty="0" smtClean="0">
                          <a:solidFill>
                            <a:srgbClr val="0E9453"/>
                          </a:solidFill>
                        </a:rPr>
                        <a:t>Klimabelastung der gemessenen LMA</a:t>
                      </a:r>
                      <a:endParaRPr b="1" dirty="0">
                        <a:solidFill>
                          <a:srgbClr val="0E9453"/>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de-DE"/>
                    </a:p>
                  </a:txBody>
                  <a:tcPr/>
                </a:tc>
                <a:tc hMerge="1">
                  <a:txBody>
                    <a:bodyPr/>
                    <a:lstStyle/>
                    <a:p>
                      <a:endParaRPr lang="de-DE"/>
                    </a:p>
                  </a:txBody>
                  <a:tcPr/>
                </a:tc>
                <a:tc gridSpan="3">
                  <a:txBody>
                    <a:bodyPr/>
                    <a:lstStyle/>
                    <a:p>
                      <a:pPr marL="0" lvl="0" indent="0" algn="ctr" rtl="0">
                        <a:spcBef>
                          <a:spcPts val="0"/>
                        </a:spcBef>
                        <a:spcAft>
                          <a:spcPts val="0"/>
                        </a:spcAft>
                        <a:buNone/>
                      </a:pPr>
                      <a:r>
                        <a:rPr lang="de-DE" b="1" dirty="0" smtClean="0">
                          <a:solidFill>
                            <a:srgbClr val="0070C0"/>
                          </a:solidFill>
                        </a:rPr>
                        <a:t>Reduktionsstrategien</a:t>
                      </a:r>
                    </a:p>
                    <a:p>
                      <a:pPr marL="0" lvl="0" indent="0" algn="ctr" rtl="0">
                        <a:spcBef>
                          <a:spcPts val="0"/>
                        </a:spcBef>
                        <a:spcAft>
                          <a:spcPts val="0"/>
                        </a:spcAft>
                        <a:buNone/>
                      </a:pPr>
                      <a:r>
                        <a:rPr lang="de-DE" b="1" dirty="0" smtClean="0">
                          <a:solidFill>
                            <a:srgbClr val="0070C0"/>
                          </a:solidFill>
                        </a:rPr>
                        <a:t>nachbereiten</a:t>
                      </a:r>
                      <a:endParaRPr b="1" dirty="0">
                        <a:solidFill>
                          <a:srgbClr val="0070C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1"/>
                  </a:ext>
                </a:extLst>
              </a:tr>
              <a:tr h="642851">
                <a:tc gridSpan="3">
                  <a:txBody>
                    <a:bodyPr/>
                    <a:lstStyle/>
                    <a:p>
                      <a:pPr marL="0" lvl="0" indent="0" algn="ctr" rtl="0">
                        <a:spcBef>
                          <a:spcPts val="0"/>
                        </a:spcBef>
                        <a:spcAft>
                          <a:spcPts val="0"/>
                        </a:spcAft>
                        <a:buNone/>
                      </a:pPr>
                      <a:r>
                        <a:rPr lang="de-DE" b="1" dirty="0" smtClean="0">
                          <a:solidFill>
                            <a:srgbClr val="0E9453"/>
                          </a:solidFill>
                        </a:rPr>
                        <a:t>Messung von LMA üben</a:t>
                      </a:r>
                      <a:endParaRPr b="1" dirty="0">
                        <a:solidFill>
                          <a:srgbClr val="0E9453"/>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de-DE"/>
                    </a:p>
                  </a:txBody>
                  <a:tcPr/>
                </a:tc>
                <a:tc hMerge="1">
                  <a:txBody>
                    <a:bodyPr/>
                    <a:lstStyle/>
                    <a:p>
                      <a:endParaRPr lang="de-DE"/>
                    </a:p>
                  </a:txBody>
                  <a:tcPr/>
                </a:tc>
                <a:tc gridSpan="3">
                  <a:txBody>
                    <a:bodyPr/>
                    <a:lstStyle/>
                    <a:p>
                      <a:pPr marL="0" lvl="0" indent="0" algn="ctr" rtl="0">
                        <a:spcBef>
                          <a:spcPts val="0"/>
                        </a:spcBef>
                        <a:spcAft>
                          <a:spcPts val="0"/>
                        </a:spcAft>
                        <a:buNone/>
                      </a:pPr>
                      <a:r>
                        <a:rPr lang="de-DE" b="1" dirty="0" smtClean="0">
                          <a:solidFill>
                            <a:srgbClr val="0070C0"/>
                          </a:solidFill>
                        </a:rPr>
                        <a:t>Reduktionsmöglichkeiten kennenlernen</a:t>
                      </a:r>
                      <a:endParaRPr b="1" dirty="0">
                        <a:solidFill>
                          <a:srgbClr val="0070C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de-DE"/>
                    </a:p>
                  </a:txBody>
                  <a:tcPr/>
                </a:tc>
                <a:tc hMerge="1">
                  <a:txBody>
                    <a:bodyPr/>
                    <a:lstStyle/>
                    <a:p>
                      <a:endParaRPr lang="de-DE"/>
                    </a:p>
                  </a:txBody>
                  <a:tcPr/>
                </a:tc>
                <a:tc gridSpan="3">
                  <a:txBody>
                    <a:bodyPr/>
                    <a:lstStyle/>
                    <a:p>
                      <a:pPr marL="0" lvl="0" indent="0" algn="ctr" rtl="0">
                        <a:spcBef>
                          <a:spcPts val="0"/>
                        </a:spcBef>
                        <a:spcAft>
                          <a:spcPts val="0"/>
                        </a:spcAft>
                        <a:buNone/>
                      </a:pPr>
                      <a:r>
                        <a:rPr lang="de-DE" b="1" dirty="0" smtClean="0"/>
                        <a:t>Projektreflexion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2311680808"/>
                  </a:ext>
                </a:extLst>
              </a:tr>
              <a:tr h="648393">
                <a:tc gridSpan="3">
                  <a:txBody>
                    <a:bodyPr/>
                    <a:lstStyle/>
                    <a:p>
                      <a:pPr marL="0" lvl="0" indent="0" algn="ctr" rtl="0">
                        <a:spcBef>
                          <a:spcPts val="0"/>
                        </a:spcBef>
                        <a:spcAft>
                          <a:spcPts val="0"/>
                        </a:spcAft>
                        <a:buNone/>
                      </a:pPr>
                      <a:r>
                        <a:rPr lang="de" b="1" baseline="0" dirty="0" smtClean="0">
                          <a:solidFill>
                            <a:srgbClr val="0E9453"/>
                          </a:solidFill>
                        </a:rPr>
                        <a:t>Messung von LMA zuhause vorbereiten</a:t>
                      </a:r>
                      <a:endParaRPr b="1" dirty="0">
                        <a:solidFill>
                          <a:srgbClr val="0E9453"/>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de-DE"/>
                    </a:p>
                  </a:txBody>
                  <a:tcPr/>
                </a:tc>
                <a:tc hMerge="1">
                  <a:txBody>
                    <a:bodyPr/>
                    <a:lstStyle/>
                    <a:p>
                      <a:endParaRPr lang="de-DE"/>
                    </a:p>
                  </a:txBody>
                  <a:tcPr/>
                </a:tc>
                <a:tc gridSpan="3">
                  <a:txBody>
                    <a:bodyPr/>
                    <a:lstStyle/>
                    <a:p>
                      <a:pPr marL="0" lvl="0" indent="0" algn="ctr" rtl="0">
                        <a:spcBef>
                          <a:spcPts val="0"/>
                        </a:spcBef>
                        <a:spcAft>
                          <a:spcPts val="0"/>
                        </a:spcAft>
                        <a:buNone/>
                      </a:pPr>
                      <a:r>
                        <a:rPr lang="de-DE" b="1" dirty="0" smtClean="0">
                          <a:solidFill>
                            <a:srgbClr val="0070C0"/>
                          </a:solidFill>
                        </a:rPr>
                        <a:t>Reduktionsstrategien</a:t>
                      </a:r>
                    </a:p>
                    <a:p>
                      <a:pPr marL="0" lvl="0" indent="0" algn="ctr" rtl="0">
                        <a:spcBef>
                          <a:spcPts val="0"/>
                        </a:spcBef>
                        <a:spcAft>
                          <a:spcPts val="0"/>
                        </a:spcAft>
                        <a:buNone/>
                      </a:pPr>
                      <a:r>
                        <a:rPr lang="de-DE" b="1" dirty="0" smtClean="0">
                          <a:solidFill>
                            <a:srgbClr val="0070C0"/>
                          </a:solidFill>
                        </a:rPr>
                        <a:t>vorbereiten</a:t>
                      </a:r>
                      <a:endParaRPr b="1" dirty="0">
                        <a:solidFill>
                          <a:srgbClr val="0070C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de-DE"/>
                    </a:p>
                  </a:txBody>
                  <a:tcPr/>
                </a:tc>
                <a:tc hMerge="1">
                  <a:txBody>
                    <a:bodyPr/>
                    <a:lstStyle/>
                    <a:p>
                      <a:endParaRPr lang="de-DE"/>
                    </a:p>
                  </a:txBody>
                  <a:tcPr/>
                </a:tc>
                <a:tc gridSpan="3">
                  <a:txBody>
                    <a:bodyPr/>
                    <a:lstStyle/>
                    <a:p>
                      <a:pPr marL="0" lvl="0" indent="0" algn="ctr" rtl="0">
                        <a:spcBef>
                          <a:spcPts val="0"/>
                        </a:spcBef>
                        <a:spcAft>
                          <a:spcPts val="0"/>
                        </a:spcAft>
                        <a:buNone/>
                      </a:pPr>
                      <a:r>
                        <a:rPr lang="de" b="1" dirty="0" smtClean="0"/>
                        <a:t>Abschlussevent</a:t>
                      </a:r>
                      <a:endParaRPr b="1" dirty="0"/>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2"/>
                  </a:ext>
                </a:extLst>
              </a:tr>
              <a:tr h="434300">
                <a:tc>
                  <a:txBody>
                    <a:bodyPr/>
                    <a:lstStyle/>
                    <a:p>
                      <a:pPr marL="0" lvl="0" indent="0" algn="ctr" rtl="0">
                        <a:spcBef>
                          <a:spcPts val="0"/>
                        </a:spcBef>
                        <a:spcAft>
                          <a:spcPts val="0"/>
                        </a:spcAft>
                        <a:buNone/>
                      </a:pPr>
                      <a:endParaRPr b="1" dirty="0"/>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lvl="0" indent="0" algn="ctr" rtl="0">
                        <a:spcBef>
                          <a:spcPts val="0"/>
                        </a:spcBef>
                        <a:spcAft>
                          <a:spcPts val="0"/>
                        </a:spcAft>
                        <a:buNone/>
                      </a:pPr>
                      <a:endParaRPr b="1" dirty="0"/>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lvl="0" indent="0" algn="ctr" rtl="0">
                        <a:spcBef>
                          <a:spcPts val="0"/>
                        </a:spcBef>
                        <a:spcAft>
                          <a:spcPts val="0"/>
                        </a:spcAft>
                        <a:buNone/>
                      </a:pPr>
                      <a:endParaRPr b="1" dirty="0"/>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0" indent="0" algn="ctr" rtl="0">
                        <a:spcBef>
                          <a:spcPts val="0"/>
                        </a:spcBef>
                        <a:spcAft>
                          <a:spcPts val="0"/>
                        </a:spcAft>
                        <a:buNone/>
                      </a:pPr>
                      <a:endParaRPr b="1" dirty="0"/>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0" indent="0" algn="ctr" rtl="0">
                        <a:spcBef>
                          <a:spcPts val="0"/>
                        </a:spcBef>
                        <a:spcAft>
                          <a:spcPts val="0"/>
                        </a:spcAft>
                        <a:buNone/>
                      </a:pPr>
                      <a:endParaRPr b="1" dirty="0"/>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lvl="0" indent="0" algn="ctr" rtl="0">
                        <a:spcBef>
                          <a:spcPts val="0"/>
                        </a:spcBef>
                        <a:spcAft>
                          <a:spcPts val="0"/>
                        </a:spcAft>
                        <a:buNone/>
                      </a:pPr>
                      <a:endParaRPr b="1" dirty="0"/>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0" indent="0" algn="ctr" rtl="0">
                        <a:spcBef>
                          <a:spcPts val="0"/>
                        </a:spcBef>
                        <a:spcAft>
                          <a:spcPts val="0"/>
                        </a:spcAft>
                        <a:buNone/>
                      </a:pPr>
                      <a:endParaRPr b="1" dirty="0"/>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0" indent="0" algn="ctr" rtl="0">
                        <a:spcBef>
                          <a:spcPts val="0"/>
                        </a:spcBef>
                        <a:spcAft>
                          <a:spcPts val="0"/>
                        </a:spcAft>
                        <a:buNone/>
                      </a:pPr>
                      <a:endParaRPr b="1" dirty="0"/>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lvl="0" indent="0" algn="ctr" rtl="0">
                        <a:spcBef>
                          <a:spcPts val="0"/>
                        </a:spcBef>
                        <a:spcAft>
                          <a:spcPts val="0"/>
                        </a:spcAft>
                        <a:buNone/>
                      </a:pPr>
                      <a:endParaRPr b="1" dirty="0"/>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851825">
                <a:tc gridSpan="2">
                  <a:txBody>
                    <a:bodyPr/>
                    <a:lstStyle/>
                    <a:p>
                      <a:pPr marL="0" lvl="0" indent="0" algn="ctr" rtl="0">
                        <a:spcBef>
                          <a:spcPts val="0"/>
                        </a:spcBef>
                        <a:spcAft>
                          <a:spcPts val="0"/>
                        </a:spcAft>
                        <a:buNone/>
                      </a:pPr>
                      <a:r>
                        <a:rPr lang="de" b="1" dirty="0"/>
                        <a:t>Zu Hause:</a:t>
                      </a:r>
                      <a:endParaRPr b="1" dirty="0"/>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de-DE"/>
                    </a:p>
                  </a:txBody>
                  <a:tcPr/>
                </a:tc>
                <a:tc gridSpan="2">
                  <a:txBody>
                    <a:bodyPr/>
                    <a:lstStyle/>
                    <a:p>
                      <a:pPr marL="0" lvl="0" indent="0" algn="ctr" rtl="0">
                        <a:spcBef>
                          <a:spcPts val="0"/>
                        </a:spcBef>
                        <a:spcAft>
                          <a:spcPts val="0"/>
                        </a:spcAft>
                        <a:buNone/>
                      </a:pPr>
                      <a:r>
                        <a:rPr lang="de" b="1" dirty="0" smtClean="0">
                          <a:solidFill>
                            <a:srgbClr val="0E9453"/>
                          </a:solidFill>
                        </a:rPr>
                        <a:t>Praxisphase </a:t>
                      </a:r>
                      <a:r>
                        <a:rPr lang="de" b="1" dirty="0">
                          <a:solidFill>
                            <a:srgbClr val="0E9453"/>
                          </a:solidFill>
                        </a:rPr>
                        <a:t>1</a:t>
                      </a:r>
                      <a:endParaRPr b="1" dirty="0">
                        <a:solidFill>
                          <a:srgbClr val="0E9453"/>
                        </a:solidFill>
                      </a:endParaRPr>
                    </a:p>
                    <a:p>
                      <a:pPr marL="0" lvl="0" indent="0" algn="ctr" rtl="0">
                        <a:spcBef>
                          <a:spcPts val="0"/>
                        </a:spcBef>
                        <a:spcAft>
                          <a:spcPts val="0"/>
                        </a:spcAft>
                        <a:buNone/>
                      </a:pPr>
                      <a:r>
                        <a:rPr lang="de" b="1" dirty="0" smtClean="0">
                          <a:solidFill>
                            <a:srgbClr val="0E9453"/>
                          </a:solidFill>
                        </a:rPr>
                        <a:t>Wie viel LMA von</a:t>
                      </a:r>
                      <a:br>
                        <a:rPr lang="de" b="1" dirty="0" smtClean="0">
                          <a:solidFill>
                            <a:srgbClr val="0E9453"/>
                          </a:solidFill>
                        </a:rPr>
                      </a:br>
                      <a:r>
                        <a:rPr lang="de" b="1" dirty="0" smtClean="0">
                          <a:solidFill>
                            <a:srgbClr val="0E9453"/>
                          </a:solidFill>
                        </a:rPr>
                        <a:t>was und warum?</a:t>
                      </a:r>
                      <a:endParaRPr b="1" dirty="0"/>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de-DE"/>
                    </a:p>
                  </a:txBody>
                  <a:tcPr/>
                </a:tc>
                <a:tc>
                  <a:txBody>
                    <a:bodyPr/>
                    <a:lstStyle/>
                    <a:p>
                      <a:pPr marL="0" lvl="0" indent="0" algn="ctr" rtl="0">
                        <a:spcBef>
                          <a:spcPts val="0"/>
                        </a:spcBef>
                        <a:spcAft>
                          <a:spcPts val="0"/>
                        </a:spcAft>
                        <a:buNone/>
                      </a:pPr>
                      <a:endParaRPr b="1" dirty="0"/>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marL="0" lvl="0" indent="0" algn="ctr" rtl="0">
                        <a:spcBef>
                          <a:spcPts val="0"/>
                        </a:spcBef>
                        <a:spcAft>
                          <a:spcPts val="0"/>
                        </a:spcAft>
                        <a:buNone/>
                      </a:pPr>
                      <a:r>
                        <a:rPr lang="de" b="1" dirty="0" smtClean="0">
                          <a:solidFill>
                            <a:srgbClr val="0070C0"/>
                          </a:solidFill>
                        </a:rPr>
                        <a:t>Praxisphase</a:t>
                      </a:r>
                      <a:r>
                        <a:rPr lang="de" b="1" baseline="0" dirty="0" smtClean="0">
                          <a:solidFill>
                            <a:srgbClr val="0070C0"/>
                          </a:solidFill>
                        </a:rPr>
                        <a:t> 2</a:t>
                      </a:r>
                      <a:endParaRPr b="1" dirty="0">
                        <a:solidFill>
                          <a:srgbClr val="0070C0"/>
                        </a:solidFill>
                      </a:endParaRPr>
                    </a:p>
                    <a:p>
                      <a:pPr marL="0" lvl="0" indent="0" algn="ctr" rtl="0">
                        <a:spcBef>
                          <a:spcPts val="0"/>
                        </a:spcBef>
                        <a:spcAft>
                          <a:spcPts val="0"/>
                        </a:spcAft>
                        <a:buNone/>
                      </a:pPr>
                      <a:r>
                        <a:rPr lang="de" b="1" dirty="0">
                          <a:solidFill>
                            <a:srgbClr val="0070C0"/>
                          </a:solidFill>
                        </a:rPr>
                        <a:t>Reduzieren </a:t>
                      </a:r>
                      <a:r>
                        <a:rPr lang="de" b="1" dirty="0" smtClean="0">
                          <a:solidFill>
                            <a:srgbClr val="0070C0"/>
                          </a:solidFill>
                        </a:rPr>
                        <a:t>und</a:t>
                      </a:r>
                      <a:r>
                        <a:rPr lang="de" b="1" baseline="0" dirty="0" smtClean="0">
                          <a:solidFill>
                            <a:srgbClr val="0070C0"/>
                          </a:solidFill>
                        </a:rPr>
                        <a:t> erneut messen</a:t>
                      </a:r>
                      <a:endParaRPr b="1" dirty="0">
                        <a:solidFill>
                          <a:srgbClr val="0070C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de-DE"/>
                    </a:p>
                  </a:txBody>
                  <a:tcPr/>
                </a:tc>
                <a:tc>
                  <a:txBody>
                    <a:bodyPr/>
                    <a:lstStyle/>
                    <a:p>
                      <a:pPr marL="0" lvl="0" indent="0" algn="ctr" rtl="0">
                        <a:spcBef>
                          <a:spcPts val="0"/>
                        </a:spcBef>
                        <a:spcAft>
                          <a:spcPts val="0"/>
                        </a:spcAft>
                        <a:buNone/>
                      </a:pPr>
                      <a:endParaRPr b="1" dirty="0"/>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lvl="0" indent="0" algn="ctr" rtl="0">
                        <a:spcBef>
                          <a:spcPts val="0"/>
                        </a:spcBef>
                        <a:spcAft>
                          <a:spcPts val="0"/>
                        </a:spcAft>
                        <a:buNone/>
                      </a:pPr>
                      <a:endParaRPr b="1" dirty="0"/>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sp>
        <p:nvSpPr>
          <p:cNvPr id="307" name="Google Shape;307;p3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de" dirty="0" smtClean="0"/>
              <a:t>Ablauf der FoodLabHome-Projekttage</a:t>
            </a:r>
            <a:endParaRPr i="1" dirty="0"/>
          </a:p>
        </p:txBody>
      </p:sp>
    </p:spTree>
    <p:extLst>
      <p:ext uri="{BB962C8B-B14F-4D97-AF65-F5344CB8AC3E}">
        <p14:creationId xmlns:p14="http://schemas.microsoft.com/office/powerpoint/2010/main" val="23924293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Shape 305"/>
        <p:cNvGrpSpPr/>
        <p:nvPr/>
      </p:nvGrpSpPr>
      <p:grpSpPr>
        <a:xfrm>
          <a:off x="0" y="0"/>
          <a:ext cx="0" cy="0"/>
          <a:chOff x="0" y="0"/>
          <a:chExt cx="0" cy="0"/>
        </a:xfrm>
      </p:grpSpPr>
      <p:graphicFrame>
        <p:nvGraphicFramePr>
          <p:cNvPr id="306" name="Google Shape;306;p39"/>
          <p:cNvGraphicFramePr/>
          <p:nvPr>
            <p:extLst>
              <p:ext uri="{D42A27DB-BD31-4B8C-83A1-F6EECF244321}">
                <p14:modId xmlns:p14="http://schemas.microsoft.com/office/powerpoint/2010/main" val="2927196691"/>
              </p:ext>
            </p:extLst>
          </p:nvPr>
        </p:nvGraphicFramePr>
        <p:xfrm>
          <a:off x="1731825" y="1187199"/>
          <a:ext cx="5680350" cy="3652705"/>
        </p:xfrm>
        <a:graphic>
          <a:graphicData uri="http://schemas.openxmlformats.org/drawingml/2006/table">
            <a:tbl>
              <a:tblPr>
                <a:noFill/>
              </a:tblPr>
              <a:tblGrid>
                <a:gridCol w="946725">
                  <a:extLst>
                    <a:ext uri="{9D8B030D-6E8A-4147-A177-3AD203B41FA5}">
                      <a16:colId xmlns:a16="http://schemas.microsoft.com/office/drawing/2014/main" val="20000"/>
                    </a:ext>
                  </a:extLst>
                </a:gridCol>
                <a:gridCol w="946725">
                  <a:extLst>
                    <a:ext uri="{9D8B030D-6E8A-4147-A177-3AD203B41FA5}">
                      <a16:colId xmlns:a16="http://schemas.microsoft.com/office/drawing/2014/main" val="20001"/>
                    </a:ext>
                  </a:extLst>
                </a:gridCol>
                <a:gridCol w="946725">
                  <a:extLst>
                    <a:ext uri="{9D8B030D-6E8A-4147-A177-3AD203B41FA5}">
                      <a16:colId xmlns:a16="http://schemas.microsoft.com/office/drawing/2014/main" val="20002"/>
                    </a:ext>
                  </a:extLst>
                </a:gridCol>
                <a:gridCol w="946725">
                  <a:extLst>
                    <a:ext uri="{9D8B030D-6E8A-4147-A177-3AD203B41FA5}">
                      <a16:colId xmlns:a16="http://schemas.microsoft.com/office/drawing/2014/main" val="20003"/>
                    </a:ext>
                  </a:extLst>
                </a:gridCol>
                <a:gridCol w="946725">
                  <a:extLst>
                    <a:ext uri="{9D8B030D-6E8A-4147-A177-3AD203B41FA5}">
                      <a16:colId xmlns:a16="http://schemas.microsoft.com/office/drawing/2014/main" val="20004"/>
                    </a:ext>
                  </a:extLst>
                </a:gridCol>
                <a:gridCol w="946725">
                  <a:extLst>
                    <a:ext uri="{9D8B030D-6E8A-4147-A177-3AD203B41FA5}">
                      <a16:colId xmlns:a16="http://schemas.microsoft.com/office/drawing/2014/main" val="20005"/>
                    </a:ext>
                  </a:extLst>
                </a:gridCol>
              </a:tblGrid>
              <a:tr h="426575">
                <a:tc gridSpan="3">
                  <a:txBody>
                    <a:bodyPr/>
                    <a:lstStyle/>
                    <a:p>
                      <a:pPr marL="0" lvl="0" indent="0" algn="ctr" rtl="0">
                        <a:spcBef>
                          <a:spcPts val="0"/>
                        </a:spcBef>
                        <a:spcAft>
                          <a:spcPts val="0"/>
                        </a:spcAft>
                        <a:buNone/>
                      </a:pPr>
                      <a:r>
                        <a:rPr lang="de" b="1" dirty="0"/>
                        <a:t>1. Projekttag</a:t>
                      </a:r>
                      <a:endParaRPr b="1" dirty="0"/>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tc gridSpan="3">
                  <a:txBody>
                    <a:bodyPr/>
                    <a:lstStyle/>
                    <a:p>
                      <a:pPr marL="0" lvl="0" indent="0" algn="ctr" rtl="0">
                        <a:spcBef>
                          <a:spcPts val="0"/>
                        </a:spcBef>
                        <a:spcAft>
                          <a:spcPts val="0"/>
                        </a:spcAft>
                        <a:buNone/>
                      </a:pPr>
                      <a:r>
                        <a:rPr lang="de" b="1" dirty="0">
                          <a:solidFill>
                            <a:schemeClr val="dk1"/>
                          </a:solidFill>
                        </a:rPr>
                        <a:t>2. Projekttag</a:t>
                      </a:r>
                      <a:endParaRPr b="1" dirty="0"/>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0"/>
                  </a:ext>
                </a:extLst>
              </a:tr>
              <a:tr h="648761">
                <a:tc gridSpan="3">
                  <a:txBody>
                    <a:bodyPr/>
                    <a:lstStyle/>
                    <a:p>
                      <a:pPr marL="0" lvl="0" indent="0" algn="ctr" rtl="0">
                        <a:spcBef>
                          <a:spcPts val="0"/>
                        </a:spcBef>
                        <a:spcAft>
                          <a:spcPts val="0"/>
                        </a:spcAft>
                        <a:buNone/>
                      </a:pPr>
                      <a:r>
                        <a:rPr lang="de-DE" b="1" baseline="0" dirty="0" smtClean="0">
                          <a:solidFill>
                            <a:schemeClr val="tx1"/>
                          </a:solidFill>
                        </a:rPr>
                        <a:t>LMA und Klimakrise</a:t>
                      </a:r>
                      <a:endParaRPr b="1"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de-DE"/>
                    </a:p>
                  </a:txBody>
                  <a:tcPr/>
                </a:tc>
                <a:tc hMerge="1">
                  <a:txBody>
                    <a:bodyPr/>
                    <a:lstStyle/>
                    <a:p>
                      <a:endParaRPr lang="de-DE"/>
                    </a:p>
                  </a:txBody>
                  <a:tcPr/>
                </a:tc>
                <a:tc gridSpan="3">
                  <a:txBody>
                    <a:bodyPr/>
                    <a:lstStyle/>
                    <a:p>
                      <a:pPr marL="0" lvl="0" indent="0" algn="ctr" rtl="0">
                        <a:spcBef>
                          <a:spcPts val="0"/>
                        </a:spcBef>
                        <a:spcAft>
                          <a:spcPts val="0"/>
                        </a:spcAft>
                        <a:buNone/>
                      </a:pPr>
                      <a:r>
                        <a:rPr lang="de-DE" b="1" dirty="0" smtClean="0">
                          <a:solidFill>
                            <a:schemeClr val="tx1"/>
                          </a:solidFill>
                        </a:rPr>
                        <a:t>Klimabelastung der gemessenen LMA</a:t>
                      </a:r>
                      <a:endParaRPr b="1"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1"/>
                  </a:ext>
                </a:extLst>
              </a:tr>
              <a:tr h="642851">
                <a:tc gridSpan="3">
                  <a:txBody>
                    <a:bodyPr/>
                    <a:lstStyle/>
                    <a:p>
                      <a:pPr marL="0" lvl="0" indent="0" algn="ctr" rtl="0">
                        <a:spcBef>
                          <a:spcPts val="0"/>
                        </a:spcBef>
                        <a:spcAft>
                          <a:spcPts val="0"/>
                        </a:spcAft>
                        <a:buNone/>
                      </a:pPr>
                      <a:r>
                        <a:rPr lang="de-DE" b="1" dirty="0" smtClean="0">
                          <a:solidFill>
                            <a:schemeClr val="tx1"/>
                          </a:solidFill>
                        </a:rPr>
                        <a:t>Messung von LMA üben</a:t>
                      </a:r>
                      <a:endParaRPr b="1"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de-DE"/>
                    </a:p>
                  </a:txBody>
                  <a:tcPr/>
                </a:tc>
                <a:tc hMerge="1">
                  <a:txBody>
                    <a:bodyPr/>
                    <a:lstStyle/>
                    <a:p>
                      <a:endParaRPr lang="de-DE"/>
                    </a:p>
                  </a:txBody>
                  <a:tcPr/>
                </a:tc>
                <a:tc gridSpan="3">
                  <a:txBody>
                    <a:bodyPr/>
                    <a:lstStyle/>
                    <a:p>
                      <a:pPr marL="0" lvl="0" indent="0" algn="ctr" rtl="0">
                        <a:spcBef>
                          <a:spcPts val="0"/>
                        </a:spcBef>
                        <a:spcAft>
                          <a:spcPts val="0"/>
                        </a:spcAft>
                        <a:buNone/>
                      </a:pPr>
                      <a:r>
                        <a:rPr lang="de-DE" b="1" dirty="0" smtClean="0">
                          <a:solidFill>
                            <a:schemeClr val="tx1"/>
                          </a:solidFill>
                        </a:rPr>
                        <a:t>Reduktionsmöglichkeiten kennenlernen</a:t>
                      </a:r>
                      <a:endParaRPr b="1"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2311680808"/>
                  </a:ext>
                </a:extLst>
              </a:tr>
              <a:tr h="648393">
                <a:tc gridSpan="3">
                  <a:txBody>
                    <a:bodyPr/>
                    <a:lstStyle/>
                    <a:p>
                      <a:pPr marL="0" lvl="0" indent="0" algn="ctr" rtl="0">
                        <a:spcBef>
                          <a:spcPts val="0"/>
                        </a:spcBef>
                        <a:spcAft>
                          <a:spcPts val="0"/>
                        </a:spcAft>
                        <a:buNone/>
                      </a:pPr>
                      <a:r>
                        <a:rPr lang="de" b="1" baseline="0" dirty="0" smtClean="0">
                          <a:solidFill>
                            <a:schemeClr val="tx1"/>
                          </a:solidFill>
                        </a:rPr>
                        <a:t>Messung von LMA zuhause vorbereiten</a:t>
                      </a:r>
                      <a:endParaRPr b="1"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de-DE"/>
                    </a:p>
                  </a:txBody>
                  <a:tcPr/>
                </a:tc>
                <a:tc hMerge="1">
                  <a:txBody>
                    <a:bodyPr/>
                    <a:lstStyle/>
                    <a:p>
                      <a:endParaRPr lang="de-DE"/>
                    </a:p>
                  </a:txBody>
                  <a:tcPr/>
                </a:tc>
                <a:tc gridSpan="3">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de-DE" b="1" dirty="0" smtClean="0">
                          <a:solidFill>
                            <a:schemeClr val="tx1"/>
                          </a:solidFill>
                        </a:rPr>
                        <a:t>Abschlussevent </a:t>
                      </a:r>
                      <a:r>
                        <a:rPr lang="de-DE" b="1" baseline="0" dirty="0" smtClean="0">
                          <a:solidFill>
                            <a:schemeClr val="tx1"/>
                          </a:solidFill>
                        </a:rPr>
                        <a:t>&amp; Projektreflexion</a:t>
                      </a:r>
                      <a:endParaRPr lang="de-DE" b="1" dirty="0" smtClean="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2"/>
                  </a:ext>
                </a:extLst>
              </a:tr>
              <a:tr h="434300">
                <a:tc>
                  <a:txBody>
                    <a:bodyPr/>
                    <a:lstStyle/>
                    <a:p>
                      <a:pPr marL="0" lvl="0" indent="0" algn="ctr" rtl="0">
                        <a:spcBef>
                          <a:spcPts val="0"/>
                        </a:spcBef>
                        <a:spcAft>
                          <a:spcPts val="0"/>
                        </a:spcAft>
                        <a:buNone/>
                      </a:pPr>
                      <a:endParaRPr b="1" dirty="0"/>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lvl="0" indent="0" algn="ctr" rtl="0">
                        <a:spcBef>
                          <a:spcPts val="0"/>
                        </a:spcBef>
                        <a:spcAft>
                          <a:spcPts val="0"/>
                        </a:spcAft>
                        <a:buNone/>
                      </a:pPr>
                      <a:endParaRPr b="1" dirty="0"/>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lvl="0" indent="0" algn="ctr" rtl="0">
                        <a:spcBef>
                          <a:spcPts val="0"/>
                        </a:spcBef>
                        <a:spcAft>
                          <a:spcPts val="0"/>
                        </a:spcAft>
                        <a:buNone/>
                      </a:pPr>
                      <a:endParaRPr b="1" dirty="0">
                        <a:solidFill>
                          <a:schemeClr val="tx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0" indent="0" algn="ctr" rtl="0">
                        <a:spcBef>
                          <a:spcPts val="0"/>
                        </a:spcBef>
                        <a:spcAft>
                          <a:spcPts val="0"/>
                        </a:spcAft>
                        <a:buNone/>
                      </a:pPr>
                      <a:endParaRPr b="1" dirty="0">
                        <a:solidFill>
                          <a:schemeClr val="tx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0" indent="0" algn="ctr" rtl="0">
                        <a:spcBef>
                          <a:spcPts val="0"/>
                        </a:spcBef>
                        <a:spcAft>
                          <a:spcPts val="0"/>
                        </a:spcAft>
                        <a:buNone/>
                      </a:pPr>
                      <a:endParaRPr b="1" dirty="0"/>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lvl="0" indent="0" algn="ctr" rtl="0">
                        <a:spcBef>
                          <a:spcPts val="0"/>
                        </a:spcBef>
                        <a:spcAft>
                          <a:spcPts val="0"/>
                        </a:spcAft>
                        <a:buNone/>
                      </a:pPr>
                      <a:endParaRPr b="1" dirty="0"/>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851825">
                <a:tc gridSpan="2">
                  <a:txBody>
                    <a:bodyPr/>
                    <a:lstStyle/>
                    <a:p>
                      <a:pPr marL="0" lvl="0" indent="0" algn="ctr" rtl="0">
                        <a:spcBef>
                          <a:spcPts val="0"/>
                        </a:spcBef>
                        <a:spcAft>
                          <a:spcPts val="0"/>
                        </a:spcAft>
                        <a:buNone/>
                      </a:pPr>
                      <a:r>
                        <a:rPr lang="de" b="1" dirty="0"/>
                        <a:t>Zu Hause:</a:t>
                      </a:r>
                      <a:endParaRPr b="1" dirty="0"/>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de-DE"/>
                    </a:p>
                  </a:txBody>
                  <a:tcPr/>
                </a:tc>
                <a:tc gridSpan="2">
                  <a:txBody>
                    <a:bodyPr/>
                    <a:lstStyle/>
                    <a:p>
                      <a:pPr marL="0" lvl="0" indent="0" algn="ctr" rtl="0">
                        <a:spcBef>
                          <a:spcPts val="0"/>
                        </a:spcBef>
                        <a:spcAft>
                          <a:spcPts val="0"/>
                        </a:spcAft>
                        <a:buNone/>
                      </a:pPr>
                      <a:r>
                        <a:rPr lang="de" b="1" smtClean="0">
                          <a:solidFill>
                            <a:schemeClr val="tx1"/>
                          </a:solidFill>
                        </a:rPr>
                        <a:t>Praxisphase </a:t>
                      </a:r>
                      <a:r>
                        <a:rPr lang="de" b="1" dirty="0">
                          <a:solidFill>
                            <a:schemeClr val="tx1"/>
                          </a:solidFill>
                        </a:rPr>
                        <a:t>1</a:t>
                      </a:r>
                      <a:endParaRPr b="1" dirty="0">
                        <a:solidFill>
                          <a:schemeClr val="tx1"/>
                        </a:solidFill>
                      </a:endParaRPr>
                    </a:p>
                    <a:p>
                      <a:pPr marL="0" lvl="0" indent="0" algn="ctr" rtl="0">
                        <a:spcBef>
                          <a:spcPts val="0"/>
                        </a:spcBef>
                        <a:spcAft>
                          <a:spcPts val="0"/>
                        </a:spcAft>
                        <a:buNone/>
                      </a:pPr>
                      <a:r>
                        <a:rPr lang="de" b="1" dirty="0" smtClean="0">
                          <a:solidFill>
                            <a:schemeClr val="tx1"/>
                          </a:solidFill>
                        </a:rPr>
                        <a:t>Wie viel LMA von</a:t>
                      </a:r>
                      <a:br>
                        <a:rPr lang="de" b="1" dirty="0" smtClean="0">
                          <a:solidFill>
                            <a:schemeClr val="tx1"/>
                          </a:solidFill>
                        </a:rPr>
                      </a:br>
                      <a:r>
                        <a:rPr lang="de" b="1" dirty="0" smtClean="0">
                          <a:solidFill>
                            <a:schemeClr val="tx1"/>
                          </a:solidFill>
                        </a:rPr>
                        <a:t>was und warum?</a:t>
                      </a:r>
                      <a:endParaRPr b="1"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de-DE"/>
                    </a:p>
                  </a:txBody>
                  <a:tcPr/>
                </a:tc>
                <a:tc gridSpan="2">
                  <a:txBody>
                    <a:bodyPr/>
                    <a:lstStyle/>
                    <a:p>
                      <a:pPr marL="0" lvl="0" indent="0" algn="ctr" rtl="0">
                        <a:spcBef>
                          <a:spcPts val="0"/>
                        </a:spcBef>
                        <a:spcAft>
                          <a:spcPts val="0"/>
                        </a:spcAft>
                        <a:buNone/>
                      </a:pPr>
                      <a:endParaRPr b="1" dirty="0">
                        <a:solidFill>
                          <a:srgbClr val="0070C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lvl="0" indent="0" algn="ctr" rtl="0">
                        <a:spcBef>
                          <a:spcPts val="0"/>
                        </a:spcBef>
                        <a:spcAft>
                          <a:spcPts val="0"/>
                        </a:spcAft>
                        <a:buNone/>
                      </a:pPr>
                      <a:endParaRPr b="1" dirty="0">
                        <a:solidFill>
                          <a:srgbClr val="0070C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sp>
        <p:nvSpPr>
          <p:cNvPr id="307" name="Google Shape;307;p3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de" dirty="0" smtClean="0"/>
              <a:t>Ablauf der FoodLabHome-Projekttage</a:t>
            </a:r>
            <a:endParaRPr i="1" dirty="0"/>
          </a:p>
        </p:txBody>
      </p:sp>
    </p:spTree>
    <p:extLst>
      <p:ext uri="{BB962C8B-B14F-4D97-AF65-F5344CB8AC3E}">
        <p14:creationId xmlns:p14="http://schemas.microsoft.com/office/powerpoint/2010/main" val="29037650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Persönliche Logins</a:t>
            </a:r>
            <a:endParaRPr lang="de-DE" dirty="0"/>
          </a:p>
        </p:txBody>
      </p:sp>
      <p:sp>
        <p:nvSpPr>
          <p:cNvPr id="3" name="Inhaltsplatzhalter 2"/>
          <p:cNvSpPr>
            <a:spLocks noGrp="1"/>
          </p:cNvSpPr>
          <p:nvPr>
            <p:ph idx="1"/>
          </p:nvPr>
        </p:nvSpPr>
        <p:spPr/>
        <p:txBody>
          <a:bodyPr/>
          <a:lstStyle/>
          <a:p>
            <a:r>
              <a:rPr lang="de-DE" dirty="0" smtClean="0"/>
              <a:t>Mithilfe eurer Logins werden eure eingetragenen Daten über das gesamte Projekt hinweg für euch gespeichert. </a:t>
            </a:r>
          </a:p>
          <a:p>
            <a:r>
              <a:rPr lang="de-DE" dirty="0" smtClean="0"/>
              <a:t>In der Auswertungsansicht könnt ihr dadurch später einsehen, wann ihr welche Lebensmittel weggeworfen habt und wie viel THG-Emissionen dadurch entstanden sind.</a:t>
            </a:r>
          </a:p>
        </p:txBody>
      </p:sp>
      <p:pic>
        <p:nvPicPr>
          <p:cNvPr id="4" name="Grafik 3"/>
          <p:cNvPicPr>
            <a:picLocks noChangeAspect="1"/>
          </p:cNvPicPr>
          <p:nvPr/>
        </p:nvPicPr>
        <p:blipFill>
          <a:blip r:embed="rId3"/>
          <a:stretch>
            <a:fillRect/>
          </a:stretch>
        </p:blipFill>
        <p:spPr>
          <a:xfrm>
            <a:off x="161925" y="3128610"/>
            <a:ext cx="8820150" cy="1685925"/>
          </a:xfrm>
          <a:prstGeom prst="rect">
            <a:avLst/>
          </a:prstGeom>
        </p:spPr>
      </p:pic>
    </p:spTree>
    <p:extLst>
      <p:ext uri="{BB962C8B-B14F-4D97-AF65-F5344CB8AC3E}">
        <p14:creationId xmlns:p14="http://schemas.microsoft.com/office/powerpoint/2010/main" val="3656808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Fragen oder Schwierigkeiten?</a:t>
            </a:r>
            <a:endParaRPr lang="de-DE" dirty="0"/>
          </a:p>
        </p:txBody>
      </p:sp>
    </p:spTree>
    <p:extLst>
      <p:ext uri="{BB962C8B-B14F-4D97-AF65-F5344CB8AC3E}">
        <p14:creationId xmlns:p14="http://schemas.microsoft.com/office/powerpoint/2010/main" val="17694417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Rechteck 64"/>
          <p:cNvSpPr/>
          <p:nvPr/>
        </p:nvSpPr>
        <p:spPr>
          <a:xfrm>
            <a:off x="1444095" y="114954"/>
            <a:ext cx="1757640" cy="4582448"/>
          </a:xfrm>
          <a:prstGeom prst="rect">
            <a:avLst/>
          </a:prstGeom>
        </p:spPr>
        <p:style>
          <a:lnRef idx="2">
            <a:schemeClr val="accent4"/>
          </a:lnRef>
          <a:fillRef idx="1">
            <a:schemeClr val="lt1"/>
          </a:fillRef>
          <a:effectRef idx="0">
            <a:schemeClr val="accent4"/>
          </a:effectRef>
          <a:fontRef idx="minor">
            <a:schemeClr val="dk1"/>
          </a:fontRef>
        </p:style>
        <p:txBody>
          <a:bodyPr rtlCol="0" anchor="t"/>
          <a:lstStyle/>
          <a:p>
            <a:pPr algn="ctr"/>
            <a:r>
              <a:rPr lang="de-DE" b="1" dirty="0" smtClean="0">
                <a:solidFill>
                  <a:srgbClr val="FAAA44"/>
                </a:solidFill>
              </a:rPr>
              <a:t>Vorher</a:t>
            </a:r>
            <a:endParaRPr lang="de-DE" b="1" dirty="0">
              <a:solidFill>
                <a:srgbClr val="FAAA44"/>
              </a:solidFill>
            </a:endParaRPr>
          </a:p>
        </p:txBody>
      </p:sp>
      <p:sp>
        <p:nvSpPr>
          <p:cNvPr id="64" name="Rechteck 63"/>
          <p:cNvSpPr/>
          <p:nvPr/>
        </p:nvSpPr>
        <p:spPr>
          <a:xfrm>
            <a:off x="3686990" y="114955"/>
            <a:ext cx="1757640" cy="4582448"/>
          </a:xfrm>
          <a:prstGeom prst="rect">
            <a:avLst/>
          </a:prstGeom>
        </p:spPr>
        <p:style>
          <a:lnRef idx="2">
            <a:schemeClr val="accent5"/>
          </a:lnRef>
          <a:fillRef idx="1">
            <a:schemeClr val="lt1"/>
          </a:fillRef>
          <a:effectRef idx="0">
            <a:schemeClr val="accent5"/>
          </a:effectRef>
          <a:fontRef idx="minor">
            <a:schemeClr val="dk1"/>
          </a:fontRef>
        </p:style>
        <p:txBody>
          <a:bodyPr rtlCol="0" anchor="t"/>
          <a:lstStyle/>
          <a:p>
            <a:pPr algn="ctr"/>
            <a:r>
              <a:rPr lang="de-DE" b="1" dirty="0" smtClean="0">
                <a:solidFill>
                  <a:srgbClr val="069AA9"/>
                </a:solidFill>
              </a:rPr>
              <a:t>Intervention</a:t>
            </a:r>
            <a:endParaRPr lang="de-DE" b="1" dirty="0">
              <a:solidFill>
                <a:srgbClr val="069AA9"/>
              </a:solidFill>
            </a:endParaRPr>
          </a:p>
        </p:txBody>
      </p:sp>
      <p:sp>
        <p:nvSpPr>
          <p:cNvPr id="66" name="Rechteck 65"/>
          <p:cNvSpPr/>
          <p:nvPr/>
        </p:nvSpPr>
        <p:spPr>
          <a:xfrm>
            <a:off x="5934357" y="114954"/>
            <a:ext cx="1757640" cy="4582448"/>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pPr algn="ctr"/>
            <a:r>
              <a:rPr lang="de-DE" b="1" dirty="0" smtClean="0">
                <a:solidFill>
                  <a:srgbClr val="BCD000"/>
                </a:solidFill>
              </a:rPr>
              <a:t>Nachher</a:t>
            </a:r>
            <a:endParaRPr lang="de-DE" b="1" dirty="0">
              <a:solidFill>
                <a:srgbClr val="BCD000"/>
              </a:solidFill>
            </a:endParaRPr>
          </a:p>
        </p:txBody>
      </p:sp>
      <p:graphicFrame>
        <p:nvGraphicFramePr>
          <p:cNvPr id="6" name="Diagramm 5"/>
          <p:cNvGraphicFramePr/>
          <p:nvPr>
            <p:extLst>
              <p:ext uri="{D42A27DB-BD31-4B8C-83A1-F6EECF244321}">
                <p14:modId xmlns:p14="http://schemas.microsoft.com/office/powerpoint/2010/main" val="2992691099"/>
              </p:ext>
            </p:extLst>
          </p:nvPr>
        </p:nvGraphicFramePr>
        <p:xfrm>
          <a:off x="1524000" y="53975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50" name="Gruppieren 49"/>
          <p:cNvGrpSpPr/>
          <p:nvPr/>
        </p:nvGrpSpPr>
        <p:grpSpPr>
          <a:xfrm rot="5400000">
            <a:off x="2154948" y="3167399"/>
            <a:ext cx="339494" cy="397144"/>
            <a:chOff x="4008834" y="1833427"/>
            <a:chExt cx="339494" cy="397144"/>
          </a:xfrm>
        </p:grpSpPr>
        <p:sp>
          <p:nvSpPr>
            <p:cNvPr id="51" name="Pfeil nach rechts 50"/>
            <p:cNvSpPr/>
            <p:nvPr/>
          </p:nvSpPr>
          <p:spPr>
            <a:xfrm>
              <a:off x="4008834" y="1833427"/>
              <a:ext cx="339494" cy="397144"/>
            </a:xfrm>
            <a:prstGeom prst="rightArrow">
              <a:avLst>
                <a:gd name="adj1" fmla="val 60000"/>
                <a:gd name="adj2" fmla="val 50000"/>
              </a:avLst>
            </a:prstGeom>
          </p:spPr>
          <p:style>
            <a:lnRef idx="0">
              <a:schemeClr val="dk2">
                <a:tint val="60000"/>
                <a:hueOff val="0"/>
                <a:satOff val="0"/>
                <a:lumOff val="0"/>
                <a:alphaOff val="0"/>
              </a:schemeClr>
            </a:lnRef>
            <a:fillRef idx="1">
              <a:schemeClr val="dk2">
                <a:tint val="60000"/>
                <a:hueOff val="0"/>
                <a:satOff val="0"/>
                <a:lumOff val="0"/>
                <a:alphaOff val="0"/>
              </a:schemeClr>
            </a:fillRef>
            <a:effectRef idx="0">
              <a:schemeClr val="dk2">
                <a:tint val="60000"/>
                <a:hueOff val="0"/>
                <a:satOff val="0"/>
                <a:lumOff val="0"/>
                <a:alphaOff val="0"/>
              </a:schemeClr>
            </a:effectRef>
            <a:fontRef idx="minor">
              <a:schemeClr val="dk2">
                <a:hueOff val="0"/>
                <a:satOff val="0"/>
                <a:lumOff val="0"/>
                <a:alphaOff val="0"/>
              </a:schemeClr>
            </a:fontRef>
          </p:style>
        </p:sp>
        <p:sp>
          <p:nvSpPr>
            <p:cNvPr id="52" name="Pfeil nach rechts 4"/>
            <p:cNvSpPr txBox="1"/>
            <p:nvPr/>
          </p:nvSpPr>
          <p:spPr>
            <a:xfrm>
              <a:off x="4008834" y="1912856"/>
              <a:ext cx="237646" cy="238286"/>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de-DE" sz="1000" kern="1200"/>
            </a:p>
          </p:txBody>
        </p:sp>
      </p:grpSp>
      <p:grpSp>
        <p:nvGrpSpPr>
          <p:cNvPr id="47" name="Gruppieren 46"/>
          <p:cNvGrpSpPr/>
          <p:nvPr/>
        </p:nvGrpSpPr>
        <p:grpSpPr>
          <a:xfrm rot="5400000">
            <a:off x="6649558" y="3167399"/>
            <a:ext cx="339494" cy="397144"/>
            <a:chOff x="4008834" y="1833427"/>
            <a:chExt cx="339494" cy="397144"/>
          </a:xfrm>
        </p:grpSpPr>
        <p:sp>
          <p:nvSpPr>
            <p:cNvPr id="48" name="Pfeil nach rechts 47"/>
            <p:cNvSpPr/>
            <p:nvPr/>
          </p:nvSpPr>
          <p:spPr>
            <a:xfrm>
              <a:off x="4008834" y="1833427"/>
              <a:ext cx="339494" cy="397144"/>
            </a:xfrm>
            <a:prstGeom prst="rightArrow">
              <a:avLst>
                <a:gd name="adj1" fmla="val 60000"/>
                <a:gd name="adj2" fmla="val 50000"/>
              </a:avLst>
            </a:prstGeom>
          </p:spPr>
          <p:style>
            <a:lnRef idx="0">
              <a:schemeClr val="dk2">
                <a:tint val="60000"/>
                <a:hueOff val="0"/>
                <a:satOff val="0"/>
                <a:lumOff val="0"/>
                <a:alphaOff val="0"/>
              </a:schemeClr>
            </a:lnRef>
            <a:fillRef idx="1">
              <a:schemeClr val="dk2">
                <a:tint val="60000"/>
                <a:hueOff val="0"/>
                <a:satOff val="0"/>
                <a:lumOff val="0"/>
                <a:alphaOff val="0"/>
              </a:schemeClr>
            </a:fillRef>
            <a:effectRef idx="0">
              <a:schemeClr val="dk2">
                <a:tint val="60000"/>
                <a:hueOff val="0"/>
                <a:satOff val="0"/>
                <a:lumOff val="0"/>
                <a:alphaOff val="0"/>
              </a:schemeClr>
            </a:effectRef>
            <a:fontRef idx="minor">
              <a:schemeClr val="dk2">
                <a:hueOff val="0"/>
                <a:satOff val="0"/>
                <a:lumOff val="0"/>
                <a:alphaOff val="0"/>
              </a:schemeClr>
            </a:fontRef>
          </p:style>
        </p:sp>
        <p:sp>
          <p:nvSpPr>
            <p:cNvPr id="49" name="Pfeil nach rechts 4"/>
            <p:cNvSpPr txBox="1"/>
            <p:nvPr/>
          </p:nvSpPr>
          <p:spPr>
            <a:xfrm>
              <a:off x="4008834" y="1912856"/>
              <a:ext cx="237646" cy="238286"/>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de-DE" sz="1000" kern="1200"/>
            </a:p>
          </p:txBody>
        </p:sp>
      </p:grpSp>
      <p:grpSp>
        <p:nvGrpSpPr>
          <p:cNvPr id="44" name="Gruppieren 43"/>
          <p:cNvGrpSpPr/>
          <p:nvPr/>
        </p:nvGrpSpPr>
        <p:grpSpPr>
          <a:xfrm>
            <a:off x="6018610" y="3640687"/>
            <a:ext cx="1601390" cy="960834"/>
            <a:chOff x="5357" y="1551582"/>
            <a:chExt cx="1601390" cy="960834"/>
          </a:xfrm>
        </p:grpSpPr>
        <p:sp>
          <p:nvSpPr>
            <p:cNvPr id="45" name="Abgerundetes Rechteck 44"/>
            <p:cNvSpPr/>
            <p:nvPr/>
          </p:nvSpPr>
          <p:spPr>
            <a:xfrm>
              <a:off x="5357" y="1551582"/>
              <a:ext cx="1601390" cy="960834"/>
            </a:xfrm>
            <a:prstGeom prst="roundRect">
              <a:avLst>
                <a:gd name="adj" fmla="val 10000"/>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46" name="Abgerundetes Rechteck 4"/>
            <p:cNvSpPr txBox="1"/>
            <p:nvPr/>
          </p:nvSpPr>
          <p:spPr>
            <a:xfrm>
              <a:off x="33499" y="1579724"/>
              <a:ext cx="1545106" cy="904550"/>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45720" tIns="45720" rIns="45720" bIns="45720" numCol="1" spcCol="1270" anchor="ctr" anchorCtr="0">
              <a:noAutofit/>
            </a:bodyPr>
            <a:lstStyle/>
            <a:p>
              <a:pPr algn="ctr" defTabSz="533400">
                <a:lnSpc>
                  <a:spcPct val="90000"/>
                </a:lnSpc>
                <a:spcBef>
                  <a:spcPct val="0"/>
                </a:spcBef>
                <a:spcAft>
                  <a:spcPct val="35000"/>
                </a:spcAft>
              </a:pPr>
              <a:r>
                <a:rPr lang="de-DE" sz="1200" kern="1200" dirty="0"/>
                <a:t>Y </a:t>
              </a:r>
              <a:r>
                <a:rPr lang="de-DE" sz="1200" kern="1200" dirty="0" smtClean="0"/>
                <a:t>g </a:t>
              </a:r>
              <a:r>
                <a:rPr lang="de-DE" sz="1200" kern="1200" baseline="-25000" dirty="0"/>
                <a:t>LMA bzw. </a:t>
              </a:r>
              <a:r>
                <a:rPr lang="de-DE" sz="1200" kern="1200" baseline="-25000" dirty="0" smtClean="0"/>
                <a:t>CO</a:t>
              </a:r>
              <a:r>
                <a:rPr lang="de-DE" sz="1000" kern="1200" baseline="-50000" dirty="0" smtClean="0"/>
                <a:t>2</a:t>
              </a:r>
              <a:endParaRPr lang="de-DE" sz="1200" kern="1200" dirty="0"/>
            </a:p>
          </p:txBody>
        </p:sp>
      </p:grpSp>
      <p:grpSp>
        <p:nvGrpSpPr>
          <p:cNvPr id="41" name="Gruppieren 40"/>
          <p:cNvGrpSpPr/>
          <p:nvPr/>
        </p:nvGrpSpPr>
        <p:grpSpPr>
          <a:xfrm>
            <a:off x="1524000" y="3642916"/>
            <a:ext cx="1601390" cy="960834"/>
            <a:chOff x="5357" y="1551582"/>
            <a:chExt cx="1601390" cy="960834"/>
          </a:xfrm>
        </p:grpSpPr>
        <p:sp>
          <p:nvSpPr>
            <p:cNvPr id="42" name="Abgerundetes Rechteck 41"/>
            <p:cNvSpPr/>
            <p:nvPr/>
          </p:nvSpPr>
          <p:spPr>
            <a:xfrm>
              <a:off x="5357" y="1551582"/>
              <a:ext cx="1601390" cy="960834"/>
            </a:xfrm>
            <a:prstGeom prst="roundRect">
              <a:avLst>
                <a:gd name="adj" fmla="val 10000"/>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43" name="Abgerundetes Rechteck 4"/>
            <p:cNvSpPr txBox="1"/>
            <p:nvPr/>
          </p:nvSpPr>
          <p:spPr>
            <a:xfrm>
              <a:off x="33499" y="1579724"/>
              <a:ext cx="1545106" cy="904550"/>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45720" tIns="45720" rIns="45720" bIns="45720" numCol="1" spcCol="1270" anchor="ctr" anchorCtr="0">
              <a:noAutofit/>
            </a:bodyPr>
            <a:lstStyle/>
            <a:p>
              <a:pPr algn="ctr" defTabSz="533400">
                <a:lnSpc>
                  <a:spcPct val="90000"/>
                </a:lnSpc>
                <a:spcBef>
                  <a:spcPct val="0"/>
                </a:spcBef>
                <a:spcAft>
                  <a:spcPct val="35000"/>
                </a:spcAft>
              </a:pPr>
              <a:r>
                <a:rPr lang="de-DE" sz="1200" kern="1200" dirty="0" smtClean="0"/>
                <a:t>X g </a:t>
              </a:r>
              <a:r>
                <a:rPr lang="de-DE" sz="1200" kern="1200" baseline="-25000" dirty="0" smtClean="0"/>
                <a:t>LMA bzw. CO</a:t>
              </a:r>
              <a:r>
                <a:rPr lang="de-DE" sz="1000" kern="1200" baseline="-50000" dirty="0" smtClean="0"/>
                <a:t>2</a:t>
              </a:r>
              <a:endParaRPr lang="de-DE" sz="1200" kern="1200" dirty="0"/>
            </a:p>
          </p:txBody>
        </p:sp>
      </p:grpSp>
      <p:grpSp>
        <p:nvGrpSpPr>
          <p:cNvPr id="27" name="Gruppieren 26"/>
          <p:cNvGrpSpPr/>
          <p:nvPr/>
        </p:nvGrpSpPr>
        <p:grpSpPr>
          <a:xfrm>
            <a:off x="1522350" y="537733"/>
            <a:ext cx="1601390" cy="960834"/>
            <a:chOff x="5357" y="1551582"/>
            <a:chExt cx="1601390" cy="960834"/>
          </a:xfrm>
        </p:grpSpPr>
        <p:sp>
          <p:nvSpPr>
            <p:cNvPr id="28" name="Abgerundetes Rechteck 27"/>
            <p:cNvSpPr/>
            <p:nvPr/>
          </p:nvSpPr>
          <p:spPr>
            <a:xfrm>
              <a:off x="5357" y="1551582"/>
              <a:ext cx="1601390" cy="960834"/>
            </a:xfrm>
            <a:prstGeom prst="roundRect">
              <a:avLst>
                <a:gd name="adj" fmla="val 10000"/>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29" name="Abgerundetes Rechteck 4"/>
            <p:cNvSpPr txBox="1"/>
            <p:nvPr/>
          </p:nvSpPr>
          <p:spPr>
            <a:xfrm>
              <a:off x="33499" y="1579724"/>
              <a:ext cx="1545106" cy="904550"/>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kern="1200" dirty="0" smtClean="0"/>
                <a:t>Gründe für LMA</a:t>
              </a:r>
            </a:p>
          </p:txBody>
        </p:sp>
      </p:grpSp>
      <p:grpSp>
        <p:nvGrpSpPr>
          <p:cNvPr id="30" name="Gruppieren 29"/>
          <p:cNvGrpSpPr/>
          <p:nvPr/>
        </p:nvGrpSpPr>
        <p:grpSpPr>
          <a:xfrm rot="16200000">
            <a:off x="2155975" y="1585984"/>
            <a:ext cx="339494" cy="397144"/>
            <a:chOff x="4008834" y="1833427"/>
            <a:chExt cx="339494" cy="397144"/>
          </a:xfrm>
        </p:grpSpPr>
        <p:sp>
          <p:nvSpPr>
            <p:cNvPr id="31" name="Pfeil nach rechts 30"/>
            <p:cNvSpPr/>
            <p:nvPr/>
          </p:nvSpPr>
          <p:spPr>
            <a:xfrm>
              <a:off x="4008834" y="1833427"/>
              <a:ext cx="339494" cy="397144"/>
            </a:xfrm>
            <a:prstGeom prst="rightArrow">
              <a:avLst>
                <a:gd name="adj1" fmla="val 60000"/>
                <a:gd name="adj2" fmla="val 50000"/>
              </a:avLst>
            </a:prstGeom>
          </p:spPr>
          <p:style>
            <a:lnRef idx="0">
              <a:schemeClr val="dk2">
                <a:tint val="60000"/>
                <a:hueOff val="0"/>
                <a:satOff val="0"/>
                <a:lumOff val="0"/>
                <a:alphaOff val="0"/>
              </a:schemeClr>
            </a:lnRef>
            <a:fillRef idx="1">
              <a:schemeClr val="dk2">
                <a:tint val="60000"/>
                <a:hueOff val="0"/>
                <a:satOff val="0"/>
                <a:lumOff val="0"/>
                <a:alphaOff val="0"/>
              </a:schemeClr>
            </a:fillRef>
            <a:effectRef idx="0">
              <a:schemeClr val="dk2">
                <a:tint val="60000"/>
                <a:hueOff val="0"/>
                <a:satOff val="0"/>
                <a:lumOff val="0"/>
                <a:alphaOff val="0"/>
              </a:schemeClr>
            </a:effectRef>
            <a:fontRef idx="minor">
              <a:schemeClr val="dk2">
                <a:hueOff val="0"/>
                <a:satOff val="0"/>
                <a:lumOff val="0"/>
                <a:alphaOff val="0"/>
              </a:schemeClr>
            </a:fontRef>
          </p:style>
        </p:sp>
        <p:sp>
          <p:nvSpPr>
            <p:cNvPr id="53" name="Pfeil nach rechts 4"/>
            <p:cNvSpPr txBox="1"/>
            <p:nvPr/>
          </p:nvSpPr>
          <p:spPr>
            <a:xfrm>
              <a:off x="4008834" y="1912856"/>
              <a:ext cx="237646" cy="238286"/>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de-DE" sz="1000" kern="1200"/>
            </a:p>
          </p:txBody>
        </p:sp>
      </p:grpSp>
      <p:grpSp>
        <p:nvGrpSpPr>
          <p:cNvPr id="57" name="Gruppieren 56"/>
          <p:cNvGrpSpPr/>
          <p:nvPr/>
        </p:nvGrpSpPr>
        <p:grpSpPr>
          <a:xfrm>
            <a:off x="6012482" y="545542"/>
            <a:ext cx="1601390" cy="960834"/>
            <a:chOff x="5357" y="1551582"/>
            <a:chExt cx="1601390" cy="960834"/>
          </a:xfrm>
        </p:grpSpPr>
        <p:sp>
          <p:nvSpPr>
            <p:cNvPr id="58" name="Abgerundetes Rechteck 57"/>
            <p:cNvSpPr/>
            <p:nvPr/>
          </p:nvSpPr>
          <p:spPr>
            <a:xfrm>
              <a:off x="5357" y="1551582"/>
              <a:ext cx="1601390" cy="960834"/>
            </a:xfrm>
            <a:prstGeom prst="roundRect">
              <a:avLst>
                <a:gd name="adj" fmla="val 10000"/>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59" name="Abgerundetes Rechteck 4"/>
            <p:cNvSpPr txBox="1"/>
            <p:nvPr/>
          </p:nvSpPr>
          <p:spPr>
            <a:xfrm>
              <a:off x="33499" y="1579724"/>
              <a:ext cx="1545106" cy="904550"/>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kern="1200" dirty="0" smtClean="0"/>
                <a:t>Gründe für LMA</a:t>
              </a:r>
            </a:p>
          </p:txBody>
        </p:sp>
      </p:grpSp>
      <p:grpSp>
        <p:nvGrpSpPr>
          <p:cNvPr id="60" name="Gruppieren 59"/>
          <p:cNvGrpSpPr/>
          <p:nvPr/>
        </p:nvGrpSpPr>
        <p:grpSpPr>
          <a:xfrm rot="16200000">
            <a:off x="6621416" y="1588101"/>
            <a:ext cx="339494" cy="397144"/>
            <a:chOff x="4008834" y="1833427"/>
            <a:chExt cx="339494" cy="397144"/>
          </a:xfrm>
        </p:grpSpPr>
        <p:sp>
          <p:nvSpPr>
            <p:cNvPr id="61" name="Pfeil nach rechts 60"/>
            <p:cNvSpPr/>
            <p:nvPr/>
          </p:nvSpPr>
          <p:spPr>
            <a:xfrm>
              <a:off x="4008834" y="1833427"/>
              <a:ext cx="339494" cy="397144"/>
            </a:xfrm>
            <a:prstGeom prst="rightArrow">
              <a:avLst>
                <a:gd name="adj1" fmla="val 60000"/>
                <a:gd name="adj2" fmla="val 50000"/>
              </a:avLst>
            </a:prstGeom>
          </p:spPr>
          <p:style>
            <a:lnRef idx="0">
              <a:schemeClr val="dk2">
                <a:tint val="60000"/>
                <a:hueOff val="0"/>
                <a:satOff val="0"/>
                <a:lumOff val="0"/>
                <a:alphaOff val="0"/>
              </a:schemeClr>
            </a:lnRef>
            <a:fillRef idx="1">
              <a:schemeClr val="dk2">
                <a:tint val="60000"/>
                <a:hueOff val="0"/>
                <a:satOff val="0"/>
                <a:lumOff val="0"/>
                <a:alphaOff val="0"/>
              </a:schemeClr>
            </a:fillRef>
            <a:effectRef idx="0">
              <a:schemeClr val="dk2">
                <a:tint val="60000"/>
                <a:hueOff val="0"/>
                <a:satOff val="0"/>
                <a:lumOff val="0"/>
                <a:alphaOff val="0"/>
              </a:schemeClr>
            </a:effectRef>
            <a:fontRef idx="minor">
              <a:schemeClr val="dk2">
                <a:hueOff val="0"/>
                <a:satOff val="0"/>
                <a:lumOff val="0"/>
                <a:alphaOff val="0"/>
              </a:schemeClr>
            </a:fontRef>
          </p:style>
        </p:sp>
        <p:sp>
          <p:nvSpPr>
            <p:cNvPr id="62" name="Pfeil nach rechts 4"/>
            <p:cNvSpPr txBox="1"/>
            <p:nvPr/>
          </p:nvSpPr>
          <p:spPr>
            <a:xfrm>
              <a:off x="4008834" y="1912856"/>
              <a:ext cx="237646" cy="238286"/>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de-DE" sz="1000" kern="1200"/>
            </a:p>
          </p:txBody>
        </p:sp>
      </p:grpSp>
    </p:spTree>
    <p:extLst>
      <p:ext uri="{BB962C8B-B14F-4D97-AF65-F5344CB8AC3E}">
        <p14:creationId xmlns:p14="http://schemas.microsoft.com/office/powerpoint/2010/main" val="3384319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64" grpId="0" animBg="1"/>
      <p:bldP spid="66" grpId="0" animBg="1"/>
      <p:bldGraphic spid="6"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Datenverfälschung</a:t>
            </a:r>
            <a:endParaRPr lang="de-DE" dirty="0"/>
          </a:p>
        </p:txBody>
      </p:sp>
      <p:sp>
        <p:nvSpPr>
          <p:cNvPr id="3" name="Textplatzhalter 2"/>
          <p:cNvSpPr>
            <a:spLocks noGrp="1"/>
          </p:cNvSpPr>
          <p:nvPr>
            <p:ph type="body" idx="1"/>
          </p:nvPr>
        </p:nvSpPr>
        <p:spPr/>
        <p:txBody>
          <a:bodyPr/>
          <a:lstStyle/>
          <a:p>
            <a:pPr marL="114300" indent="0">
              <a:buNone/>
            </a:pPr>
            <a:r>
              <a:rPr lang="de-DE" b="1" dirty="0" smtClean="0"/>
              <a:t>Lebensmittelabfall</a:t>
            </a:r>
          </a:p>
          <a:p>
            <a:r>
              <a:rPr lang="de-DE" dirty="0" smtClean="0"/>
              <a:t>LMA vor Messwoche entsorgen</a:t>
            </a:r>
          </a:p>
          <a:p>
            <a:r>
              <a:rPr lang="de-DE" dirty="0" smtClean="0"/>
              <a:t>LMA nach Messwoche entsorgen</a:t>
            </a:r>
          </a:p>
          <a:p>
            <a:r>
              <a:rPr lang="de-DE" dirty="0" smtClean="0"/>
              <a:t>LMA woanders entsorgen</a:t>
            </a:r>
          </a:p>
          <a:p>
            <a:endParaRPr lang="de-DE" dirty="0"/>
          </a:p>
          <a:p>
            <a:pPr marL="114300" indent="0">
              <a:buNone/>
            </a:pPr>
            <a:r>
              <a:rPr lang="de-DE" b="1" dirty="0" smtClean="0"/>
              <a:t>Lebensmittel</a:t>
            </a:r>
          </a:p>
          <a:p>
            <a:r>
              <a:rPr lang="de-DE" dirty="0" smtClean="0"/>
              <a:t>Sachen essen, die zu weniger LMA führen</a:t>
            </a:r>
          </a:p>
          <a:p>
            <a:r>
              <a:rPr lang="de-DE" dirty="0" smtClean="0"/>
              <a:t>Weiter essen, obwohl man eigentlich schon satt ist</a:t>
            </a:r>
          </a:p>
          <a:p>
            <a:r>
              <a:rPr lang="de-DE" dirty="0" smtClean="0"/>
              <a:t>Auswärts essen, damit kein LMA anfällt</a:t>
            </a:r>
          </a:p>
        </p:txBody>
      </p:sp>
    </p:spTree>
    <p:extLst>
      <p:ext uri="{BB962C8B-B14F-4D97-AF65-F5344CB8AC3E}">
        <p14:creationId xmlns:p14="http://schemas.microsoft.com/office/powerpoint/2010/main" val="3748999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solidFill>
                  <a:schemeClr val="tx1"/>
                </a:solidFill>
              </a:rPr>
              <a:t>Warum ehrlich messen?</a:t>
            </a:r>
            <a:endParaRPr lang="de-DE" dirty="0">
              <a:solidFill>
                <a:schemeClr val="tx1"/>
              </a:solidFill>
            </a:endParaRPr>
          </a:p>
        </p:txBody>
      </p:sp>
      <p:sp>
        <p:nvSpPr>
          <p:cNvPr id="5" name="Textplatzhalter 4"/>
          <p:cNvSpPr>
            <a:spLocks noGrp="1"/>
          </p:cNvSpPr>
          <p:nvPr>
            <p:ph type="body" idx="1"/>
          </p:nvPr>
        </p:nvSpPr>
        <p:spPr/>
        <p:txBody>
          <a:bodyPr/>
          <a:lstStyle/>
          <a:p>
            <a:pPr>
              <a:lnSpc>
                <a:spcPct val="200000"/>
              </a:lnSpc>
            </a:pPr>
            <a:r>
              <a:rPr lang="de-DE" dirty="0" smtClean="0"/>
              <a:t>Umweltschutzwerte zum Ausdruck bringen</a:t>
            </a:r>
          </a:p>
          <a:p>
            <a:pPr>
              <a:lnSpc>
                <a:spcPct val="200000"/>
              </a:lnSpc>
            </a:pPr>
            <a:r>
              <a:rPr lang="de-DE" dirty="0" smtClean="0"/>
              <a:t>Gesellschaftspolitische </a:t>
            </a:r>
            <a:r>
              <a:rPr lang="de-DE" dirty="0"/>
              <a:t>Verantwortung </a:t>
            </a:r>
            <a:r>
              <a:rPr lang="de-DE" dirty="0" smtClean="0"/>
              <a:t>wahrnehmen</a:t>
            </a:r>
            <a:endParaRPr lang="de-DE" dirty="0"/>
          </a:p>
          <a:p>
            <a:pPr>
              <a:lnSpc>
                <a:spcPct val="200000"/>
              </a:lnSpc>
            </a:pPr>
            <a:r>
              <a:rPr lang="de-DE" dirty="0" smtClean="0"/>
              <a:t>Gemeinschaft erleben</a:t>
            </a:r>
          </a:p>
          <a:p>
            <a:pPr>
              <a:lnSpc>
                <a:spcPct val="200000"/>
              </a:lnSpc>
            </a:pPr>
            <a:r>
              <a:rPr lang="de-DE" dirty="0" smtClean="0"/>
              <a:t>Neues </a:t>
            </a:r>
            <a:r>
              <a:rPr lang="de-DE" dirty="0"/>
              <a:t>lernen und </a:t>
            </a:r>
            <a:r>
              <a:rPr lang="de-DE" dirty="0" smtClean="0"/>
              <a:t>anwenden</a:t>
            </a:r>
          </a:p>
          <a:p>
            <a:pPr>
              <a:lnSpc>
                <a:spcPct val="200000"/>
              </a:lnSpc>
            </a:pPr>
            <a:r>
              <a:rPr lang="de-DE" dirty="0" smtClean="0"/>
              <a:t>Geld </a:t>
            </a:r>
            <a:r>
              <a:rPr lang="de-DE" dirty="0"/>
              <a:t>sparen</a:t>
            </a:r>
          </a:p>
        </p:txBody>
      </p:sp>
    </p:spTree>
    <p:extLst>
      <p:ext uri="{BB962C8B-B14F-4D97-AF65-F5344CB8AC3E}">
        <p14:creationId xmlns:p14="http://schemas.microsoft.com/office/powerpoint/2010/main" val="667918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1148</Words>
  <Application>Microsoft Office PowerPoint</Application>
  <PresentationFormat>Bildschirmpräsentation (16:9)</PresentationFormat>
  <Paragraphs>104</Paragraphs>
  <Slides>8</Slides>
  <Notes>8</Notes>
  <HiddenSlides>1</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8</vt:i4>
      </vt:variant>
    </vt:vector>
  </HeadingPairs>
  <TitlesOfParts>
    <vt:vector size="11" baseType="lpstr">
      <vt:lpstr>Arial</vt:lpstr>
      <vt:lpstr>Wingdings</vt:lpstr>
      <vt:lpstr>Simple Light</vt:lpstr>
      <vt:lpstr>Vorbereitung der Messung</vt:lpstr>
      <vt:lpstr>Ablauf der FoodLabHome-Projekttage</vt:lpstr>
      <vt:lpstr>Ablauf der FoodLabHome-Projekttage</vt:lpstr>
      <vt:lpstr>Persönliche Logins</vt:lpstr>
      <vt:lpstr>Fragen oder Schwierigkeiten?</vt:lpstr>
      <vt:lpstr>PowerPoint-Präsentation</vt:lpstr>
      <vt:lpstr>Datenverfälschung</vt:lpstr>
      <vt:lpstr>Warum ehrlich messen?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cp:lastModifiedBy>Blieffert</cp:lastModifiedBy>
  <cp:revision>36</cp:revision>
  <dcterms:modified xsi:type="dcterms:W3CDTF">2020-09-03T08:39:04Z</dcterms:modified>
</cp:coreProperties>
</file>