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7"/>
  </p:notesMasterIdLst>
  <p:sldIdLst>
    <p:sldId id="256" r:id="rId2"/>
    <p:sldId id="257" r:id="rId3"/>
    <p:sldId id="258" r:id="rId4"/>
    <p:sldId id="273" r:id="rId5"/>
    <p:sldId id="274" r:id="rId6"/>
    <p:sldId id="275" r:id="rId7"/>
    <p:sldId id="276" r:id="rId8"/>
    <p:sldId id="277" r:id="rId9"/>
    <p:sldId id="278" r:id="rId10"/>
    <p:sldId id="280" r:id="rId11"/>
    <p:sldId id="311" r:id="rId12"/>
    <p:sldId id="261" r:id="rId13"/>
    <p:sldId id="260" r:id="rId14"/>
    <p:sldId id="309" r:id="rId15"/>
    <p:sldId id="270" r:id="rId16"/>
    <p:sldId id="262" r:id="rId17"/>
    <p:sldId id="286" r:id="rId18"/>
    <p:sldId id="287" r:id="rId19"/>
    <p:sldId id="288" r:id="rId20"/>
    <p:sldId id="289" r:id="rId21"/>
    <p:sldId id="290" r:id="rId22"/>
    <p:sldId id="293" r:id="rId23"/>
    <p:sldId id="310" r:id="rId24"/>
    <p:sldId id="304" r:id="rId25"/>
    <p:sldId id="305" r:id="rId2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lieffert" initials="B" lastIdx="2" clrIdx="0">
    <p:extLst>
      <p:ext uri="{19B8F6BF-5375-455C-9EA6-DF929625EA0E}">
        <p15:presenceInfo xmlns:p15="http://schemas.microsoft.com/office/powerpoint/2012/main" userId="Blieffer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A03E"/>
    <a:srgbClr val="38761D"/>
    <a:srgbClr val="FB7979"/>
    <a:srgbClr val="76CA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13" autoAdjust="0"/>
    <p:restoredTop sz="69287" autoAdjust="0"/>
  </p:normalViewPr>
  <p:slideViewPr>
    <p:cSldViewPr snapToGrid="0">
      <p:cViewPr>
        <p:scale>
          <a:sx n="42" d="100"/>
          <a:sy n="42" d="100"/>
        </p:scale>
        <p:origin x="2477" y="68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foodlabhome.net/wp-content/uploads/2020/08/food-waste-tracker-31.08-1.mp4"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bzfe.de/inhalt/vom-blatt-bis-zur-wurzel-31270.html"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 name="Google Shape;5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smtClean="0"/>
              <a:t>In dieser</a:t>
            </a:r>
            <a:r>
              <a:rPr lang="de-DE" baseline="0" dirty="0" smtClean="0"/>
              <a:t> Einheit</a:t>
            </a:r>
            <a:r>
              <a:rPr lang="de-DE" dirty="0" smtClean="0"/>
              <a:t> </a:t>
            </a:r>
            <a:r>
              <a:rPr lang="de-DE" dirty="0"/>
              <a:t>beschäftigen wir uns </a:t>
            </a:r>
            <a:r>
              <a:rPr lang="de-DE" baseline="0" dirty="0"/>
              <a:t>mit der Messung </a:t>
            </a:r>
            <a:r>
              <a:rPr lang="de-DE" baseline="0" dirty="0" smtClean="0"/>
              <a:t>und Protokollierung von </a:t>
            </a:r>
            <a:r>
              <a:rPr lang="de-DE" baseline="0" dirty="0"/>
              <a:t>Lebensmittelabfällen. Bevor wir in eine praktische Übung gehen, wollen wir euch kurz vorstellen, wie wir in unserem Projekt LMA im Haushalt messen.</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de-DE" baseline="0" dirty="0"/>
              <a:t>Fleisch und Haut sind essbar, auch wenn nicht jeder Mensch sie mag. Sie müssen kein Lebensmittelabfall werden (also </a:t>
            </a:r>
            <a:r>
              <a:rPr lang="de-DE" baseline="0" dirty="0" smtClean="0"/>
              <a:t>blaue </a:t>
            </a:r>
            <a:r>
              <a:rPr lang="de-DE" baseline="0" dirty="0"/>
              <a:t>Karte).</a:t>
            </a:r>
          </a:p>
          <a:p>
            <a:pPr marL="158750" indent="0">
              <a:buNone/>
            </a:pPr>
            <a:r>
              <a:rPr lang="de-DE" dirty="0"/>
              <a:t>Bei den Knochen ist das anders</a:t>
            </a:r>
            <a:r>
              <a:rPr lang="de-DE" baseline="0" dirty="0"/>
              <a:t> </a:t>
            </a:r>
            <a:r>
              <a:rPr lang="de-DE" baseline="0" dirty="0" smtClean="0"/>
              <a:t>(rote </a:t>
            </a:r>
            <a:r>
              <a:rPr lang="de-DE" baseline="0" dirty="0"/>
              <a:t>Karte).</a:t>
            </a:r>
            <a:r>
              <a:rPr lang="de-DE" dirty="0"/>
              <a:t> Neben Kernen sind auch die Knochen</a:t>
            </a:r>
            <a:r>
              <a:rPr lang="de-DE" baseline="0" dirty="0"/>
              <a:t> vom Brathähnchen und anderem Fleisch für Menschen nicht verzehrbar. Da sich der Abfall </a:t>
            </a:r>
            <a:r>
              <a:rPr lang="de-DE" baseline="0" dirty="0" smtClean="0"/>
              <a:t>von </a:t>
            </a:r>
            <a:r>
              <a:rPr lang="de-DE" baseline="0" dirty="0"/>
              <a:t>Knochen nicht vermeiden lässt, fallen auch diese aus unserer Messung raus</a:t>
            </a:r>
            <a:r>
              <a:rPr lang="de-DE" baseline="0" dirty="0" smtClean="0"/>
              <a:t>.</a:t>
            </a:r>
          </a:p>
          <a:p>
            <a:pPr marL="158750" indent="0">
              <a:buNone/>
            </a:pPr>
            <a:endParaRPr lang="de-DE" baseline="0"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DE" baseline="0" dirty="0"/>
              <a:t>Danke für eure Teilnahme </a:t>
            </a:r>
            <a:r>
              <a:rPr lang="de-DE" baseline="0" dirty="0" smtClean="0"/>
              <a:t>am </a:t>
            </a:r>
            <a:r>
              <a:rPr lang="de-DE" baseline="0" dirty="0"/>
              <a:t>Quiz! Gebt nun eure Karten wieder zu uns nach vorne.</a:t>
            </a:r>
          </a:p>
          <a:p>
            <a:pPr marL="158750" indent="0">
              <a:buNone/>
            </a:pPr>
            <a:endParaRPr lang="de-DE" baseline="0" dirty="0"/>
          </a:p>
          <a:p>
            <a:pPr marL="158750" indent="0">
              <a:buNone/>
            </a:pPr>
            <a:r>
              <a:rPr lang="de-DE" baseline="0" dirty="0"/>
              <a:t>Wie ihr seht, gibt es also unterschiedliche Sichtweisen, welche Lebensmittelbestandteile essbar sind. Diese sind zwischen den Kulturen, zwischen Familien und sogar zwischen Individuen sehr verschieden.</a:t>
            </a:r>
          </a:p>
          <a:p>
            <a:pPr marL="158750" indent="0">
              <a:buNone/>
            </a:pPr>
            <a:endParaRPr lang="de-DE" baseline="0" dirty="0"/>
          </a:p>
        </p:txBody>
      </p:sp>
      <p:sp>
        <p:nvSpPr>
          <p:cNvPr id="4" name="Foliennummernplatzhalter 3"/>
          <p:cNvSpPr>
            <a:spLocks noGrp="1"/>
          </p:cNvSpPr>
          <p:nvPr>
            <p:ph type="sldNum" sz="quarter" idx="10"/>
          </p:nvPr>
        </p:nvSpPr>
        <p:spPr/>
        <p:txBody>
          <a:bodyPr/>
          <a:lstStyle/>
          <a:p>
            <a:fld id="{3A6CA625-EDDC-46B1-A9C1-CDBA3D84DDC6}" type="slidenum">
              <a:rPr lang="de-DE" smtClean="0"/>
              <a:t>10</a:t>
            </a:fld>
            <a:endParaRPr lang="de-DE"/>
          </a:p>
        </p:txBody>
      </p:sp>
    </p:spTree>
    <p:extLst>
      <p:ext uri="{BB962C8B-B14F-4D97-AF65-F5344CB8AC3E}">
        <p14:creationId xmlns:p14="http://schemas.microsoft.com/office/powerpoint/2010/main" val="26187993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de-DE" dirty="0" smtClean="0"/>
              <a:t>In</a:t>
            </a:r>
            <a:r>
              <a:rPr lang="de-DE" baseline="0" dirty="0" smtClean="0"/>
              <a:t> diesem </a:t>
            </a:r>
            <a:r>
              <a:rPr lang="de-DE" baseline="0" dirty="0" err="1" smtClean="0"/>
              <a:t>Erklärvideo</a:t>
            </a:r>
            <a:r>
              <a:rPr lang="de-DE" baseline="0" dirty="0" smtClean="0"/>
              <a:t> wird </a:t>
            </a:r>
            <a:r>
              <a:rPr lang="de-DE" baseline="0" dirty="0" smtClean="0"/>
              <a:t>noch einmal beschrieben, wie die LMA in diesem Projekt definiert werden, welche LMA als (</a:t>
            </a:r>
            <a:r>
              <a:rPr lang="de-DE" baseline="0" dirty="0" err="1" smtClean="0"/>
              <a:t>un</a:t>
            </a:r>
            <a:r>
              <a:rPr lang="de-DE" baseline="0" dirty="0" smtClean="0"/>
              <a:t>-)vermeidbar gelten und welche gemessen werden sollen, </a:t>
            </a:r>
            <a:r>
              <a:rPr lang="de-DE" baseline="0" dirty="0" smtClean="0"/>
              <a:t>wie die Messung der LMA und die Eingabe der Daten in den Food </a:t>
            </a:r>
            <a:r>
              <a:rPr lang="de-DE" baseline="0" dirty="0" err="1" smtClean="0"/>
              <a:t>Waste</a:t>
            </a:r>
            <a:r>
              <a:rPr lang="de-DE" baseline="0" dirty="0" smtClean="0"/>
              <a:t> </a:t>
            </a:r>
            <a:r>
              <a:rPr lang="de-DE" baseline="0" dirty="0" err="1" smtClean="0"/>
              <a:t>Tracker</a:t>
            </a:r>
            <a:r>
              <a:rPr lang="de-DE" baseline="0" dirty="0" smtClean="0"/>
              <a:t> </a:t>
            </a:r>
            <a:r>
              <a:rPr lang="de-DE" baseline="0" dirty="0" smtClean="0"/>
              <a:t>abläuft. </a:t>
            </a:r>
            <a:endParaRPr lang="de-DE" baseline="0" dirty="0" smtClean="0"/>
          </a:p>
          <a:p>
            <a:pPr marL="158750" indent="0">
              <a:buNone/>
            </a:pPr>
            <a:endParaRPr lang="de-DE" baseline="0" dirty="0" smtClean="0"/>
          </a:p>
          <a:p>
            <a:pPr marL="158750" indent="0">
              <a:buNone/>
            </a:pPr>
            <a:r>
              <a:rPr lang="de-DE" baseline="0" dirty="0" smtClean="0"/>
              <a:t>Das Video wird manuell unter folgendem Link aufgerufen:</a:t>
            </a:r>
          </a:p>
          <a:p>
            <a:pPr marL="158750" indent="0">
              <a:buNone/>
            </a:pPr>
            <a:r>
              <a:rPr lang="de-DE" dirty="0" smtClean="0">
                <a:hlinkClick r:id="rId3"/>
              </a:rPr>
              <a:t>https://www.foodlabhome.net/wp-content/uploads/2020/08/food-waste-tracker-31.08-1.mp4</a:t>
            </a:r>
            <a:r>
              <a:rPr lang="de-DE" dirty="0" smtClean="0"/>
              <a:t> </a:t>
            </a:r>
          </a:p>
          <a:p>
            <a:pPr marL="158750" indent="0">
              <a:buNone/>
            </a:pPr>
            <a:endParaRPr lang="de-DE" dirty="0" smtClean="0"/>
          </a:p>
          <a:p>
            <a:pPr marL="158750" indent="0">
              <a:buNone/>
            </a:pPr>
            <a:endParaRPr lang="de-DE" dirty="0" smtClean="0"/>
          </a:p>
        </p:txBody>
      </p:sp>
    </p:spTree>
    <p:extLst>
      <p:ext uri="{BB962C8B-B14F-4D97-AF65-F5344CB8AC3E}">
        <p14:creationId xmlns:p14="http://schemas.microsoft.com/office/powerpoint/2010/main" val="34634667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5dcda7e6b4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5dcda7e6b4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DE" baseline="0" dirty="0"/>
              <a:t>Was bedeutet das nun für unsere Messmethode?</a:t>
            </a:r>
            <a:endParaRPr lang="de-DE" dirty="0"/>
          </a:p>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5dcda7e6b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5dcda7e6b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i="1" baseline="0" dirty="0"/>
              <a:t>Vorlesen lassen von </a:t>
            </a:r>
            <a:r>
              <a:rPr lang="de-DE" i="1" baseline="0" dirty="0" smtClean="0"/>
              <a:t>2 TN</a:t>
            </a:r>
            <a:endParaRPr lang="de-DE" i="1" baseline="0" dirty="0"/>
          </a:p>
          <a:p>
            <a:pPr marL="0" lvl="0" indent="0" algn="l" rtl="0">
              <a:spcBef>
                <a:spcPts val="0"/>
              </a:spcBef>
              <a:spcAft>
                <a:spcPts val="0"/>
              </a:spcAft>
              <a:buNone/>
            </a:pPr>
            <a:r>
              <a:rPr lang="de-DE" i="1" baseline="0" dirty="0"/>
              <a:t>1. Teil</a:t>
            </a:r>
          </a:p>
          <a:p>
            <a:pPr marL="0" lvl="0" indent="0" algn="l" rtl="0">
              <a:spcBef>
                <a:spcPts val="0"/>
              </a:spcBef>
              <a:spcAft>
                <a:spcPts val="0"/>
              </a:spcAft>
              <a:buNone/>
            </a:pPr>
            <a:r>
              <a:rPr lang="de-DE" i="1" baseline="0" dirty="0"/>
              <a:t>(KLICK)</a:t>
            </a:r>
          </a:p>
          <a:p>
            <a:pPr marL="0" lvl="0" indent="0" algn="l" rtl="0">
              <a:spcBef>
                <a:spcPts val="0"/>
              </a:spcBef>
              <a:spcAft>
                <a:spcPts val="0"/>
              </a:spcAft>
              <a:buNone/>
            </a:pPr>
            <a:r>
              <a:rPr lang="de-DE" i="1" baseline="0" dirty="0"/>
              <a:t>2. Teil</a:t>
            </a:r>
          </a:p>
          <a:p>
            <a:pPr marL="0" lvl="0" indent="0" algn="l" rtl="0">
              <a:spcBef>
                <a:spcPts val="0"/>
              </a:spcBef>
              <a:spcAft>
                <a:spcPts val="0"/>
              </a:spcAft>
              <a:buNone/>
            </a:pPr>
            <a:r>
              <a:rPr lang="de-DE" baseline="0" dirty="0"/>
              <a:t>Wir wollen also alles an </a:t>
            </a:r>
            <a:r>
              <a:rPr lang="de-DE" baseline="0" dirty="0" smtClean="0"/>
              <a:t>LMA </a:t>
            </a:r>
            <a:r>
              <a:rPr lang="de-DE" baseline="0" dirty="0"/>
              <a:t>messen, d. h. auch Verschimmeltes und Küchenabfälle, die beim Kochen entstehen</a:t>
            </a:r>
            <a:r>
              <a:rPr lang="de-DE" baseline="0" dirty="0" smtClean="0"/>
              <a:t>.</a:t>
            </a:r>
          </a:p>
          <a:p>
            <a:pPr marL="0" lvl="0" indent="0" algn="l" rtl="0">
              <a:spcBef>
                <a:spcPts val="0"/>
              </a:spcBef>
              <a:spcAft>
                <a:spcPts val="0"/>
              </a:spcAft>
              <a:buNone/>
            </a:pPr>
            <a:r>
              <a:rPr lang="de-DE" baseline="0" dirty="0" smtClean="0"/>
              <a:t>Das schließt auch Abfall ein, den ihr evtl. nicht vermeiden könnt oder wollt (z. B. Strunk vom Salat). Den bitte trotzdem mitmessen!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de-DE" dirty="0" smtClean="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DE" dirty="0" smtClean="0"/>
              <a:t>Und</a:t>
            </a:r>
            <a:r>
              <a:rPr lang="de-DE" baseline="0" dirty="0" smtClean="0"/>
              <a:t> wa</a:t>
            </a:r>
            <a:r>
              <a:rPr lang="de-DE" dirty="0" smtClean="0"/>
              <a:t>s bedeutet jetzt dieses Messen?</a:t>
            </a:r>
          </a:p>
          <a:p>
            <a:pPr marL="0" lvl="0" indent="0" algn="l" rtl="0">
              <a:spcBef>
                <a:spcPts val="0"/>
              </a:spcBef>
              <a:spcAft>
                <a:spcPts val="0"/>
              </a:spcAft>
              <a:buNone/>
            </a:pPr>
            <a:endParaRPr lang="de-DE" baseline="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5bb6311090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5bb6311090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smtClean="0"/>
              <a:t>Dafür gucken wir nochmal kurz auf unsere Projektziele:</a:t>
            </a:r>
          </a:p>
          <a:p>
            <a:pPr marL="0" lvl="0" indent="0" algn="l" rtl="0">
              <a:spcBef>
                <a:spcPts val="0"/>
              </a:spcBef>
              <a:spcAft>
                <a:spcPts val="0"/>
              </a:spcAft>
              <a:buNone/>
            </a:pPr>
            <a:endParaRPr lang="de-DE" dirty="0" smtClean="0"/>
          </a:p>
          <a:p>
            <a:pPr marL="0" lvl="0" indent="0" algn="l" rtl="0">
              <a:spcBef>
                <a:spcPts val="0"/>
              </a:spcBef>
              <a:spcAft>
                <a:spcPts val="0"/>
              </a:spcAft>
              <a:buNone/>
            </a:pPr>
            <a:r>
              <a:rPr lang="de-DE" dirty="0" smtClean="0"/>
              <a:t>Wir brauchen folgende Daten:</a:t>
            </a:r>
            <a:r>
              <a:rPr lang="de-DE" baseline="0" dirty="0" smtClean="0"/>
              <a:t> </a:t>
            </a:r>
            <a:r>
              <a:rPr lang="de-DE" dirty="0" smtClean="0"/>
              <a:t>Das </a:t>
            </a:r>
            <a:r>
              <a:rPr lang="de-DE" baseline="0" dirty="0" smtClean="0"/>
              <a:t>Gewicht je LMA-Kategorie und die Gründe, die zum LMA beigetragen haben. </a:t>
            </a:r>
          </a:p>
          <a:p>
            <a:pPr marL="0" lvl="0" indent="0" algn="l" rtl="0">
              <a:spcBef>
                <a:spcPts val="0"/>
              </a:spcBef>
              <a:spcAft>
                <a:spcPts val="0"/>
              </a:spcAft>
              <a:buNone/>
            </a:pPr>
            <a:endParaRPr lang="de-DE" baseline="0" dirty="0" smtClean="0"/>
          </a:p>
          <a:p>
            <a:pPr marL="0" lvl="0" indent="0" algn="l" rtl="0">
              <a:spcBef>
                <a:spcPts val="0"/>
              </a:spcBef>
              <a:spcAft>
                <a:spcPts val="0"/>
              </a:spcAft>
              <a:buNone/>
            </a:pPr>
            <a:r>
              <a:rPr lang="de-DE" i="0" baseline="0" dirty="0" smtClean="0"/>
              <a:t>Das wollen wir erheben und zwar </a:t>
            </a:r>
            <a:r>
              <a:rPr lang="de-DE" b="1" i="0" baseline="0" dirty="0" smtClean="0"/>
              <a:t>jedes Mal, wenn ihr im Haushalt ein Lebensmittel entsorgt, kompostiert verfüttert oder anders verwertet.</a:t>
            </a:r>
          </a:p>
          <a:p>
            <a:pPr marL="0" lvl="0" indent="0" algn="l" rtl="0">
              <a:spcBef>
                <a:spcPts val="0"/>
              </a:spcBef>
              <a:spcAft>
                <a:spcPts val="0"/>
              </a:spcAft>
              <a:buNone/>
            </a:pPr>
            <a:endParaRPr lang="de-DE" i="0" dirty="0" smtClean="0"/>
          </a:p>
          <a:p>
            <a:pPr marL="0" lvl="0" indent="0" algn="l" rtl="0">
              <a:spcBef>
                <a:spcPts val="0"/>
              </a:spcBef>
              <a:spcAft>
                <a:spcPts val="0"/>
              </a:spcAft>
              <a:buNone/>
            </a:pPr>
            <a:r>
              <a:rPr lang="de-DE" i="0" dirty="0" smtClean="0"/>
              <a:t>Wie</a:t>
            </a:r>
            <a:r>
              <a:rPr lang="de-DE" i="0" baseline="0" dirty="0" smtClean="0"/>
              <a:t> machen wir das? Wir haben ein Online-Hilfsmittel entwickelt, in das ihr zuhause alle Lebensmittelabfälle eintragen werdet…</a:t>
            </a:r>
            <a:endParaRPr lang="de-DE" i="0" dirty="0" smtClean="0"/>
          </a:p>
          <a:p>
            <a:pPr marL="0" lvl="0" indent="0" algn="l" rtl="0">
              <a:spcBef>
                <a:spcPts val="0"/>
              </a:spcBef>
              <a:spcAft>
                <a:spcPts val="0"/>
              </a:spcAft>
              <a:buNone/>
            </a:pPr>
            <a:endParaRPr i="0" dirty="0"/>
          </a:p>
        </p:txBody>
      </p:sp>
    </p:spTree>
    <p:extLst>
      <p:ext uri="{BB962C8B-B14F-4D97-AF65-F5344CB8AC3E}">
        <p14:creationId xmlns:p14="http://schemas.microsoft.com/office/powerpoint/2010/main" val="38498863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5d7a818802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5d7a818802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strike="noStrike" baseline="0" dirty="0" smtClean="0"/>
              <a:t>Hier seht ihr die Eingabemaske des Food </a:t>
            </a:r>
            <a:r>
              <a:rPr lang="de-DE" strike="noStrike" baseline="0" dirty="0" err="1" smtClean="0"/>
              <a:t>Waste</a:t>
            </a:r>
            <a:r>
              <a:rPr lang="de-DE" strike="noStrike" baseline="0" dirty="0" smtClean="0"/>
              <a:t> </a:t>
            </a:r>
            <a:r>
              <a:rPr lang="de-DE" strike="noStrike" baseline="0" dirty="0" err="1" smtClean="0"/>
              <a:t>Trackers</a:t>
            </a:r>
            <a:r>
              <a:rPr lang="de-DE" strike="noStrike" baseline="0" dirty="0" smtClean="0"/>
              <a:t> (Begriff erklären: „Food </a:t>
            </a:r>
            <a:r>
              <a:rPr lang="de-DE" strike="noStrike" baseline="0" dirty="0" err="1" smtClean="0"/>
              <a:t>Waste</a:t>
            </a:r>
            <a:r>
              <a:rPr lang="de-DE" strike="noStrike" baseline="0" dirty="0" smtClean="0"/>
              <a:t>“ ist englisch für Lebensmittelabfall, „</a:t>
            </a:r>
            <a:r>
              <a:rPr lang="de-DE" strike="noStrike" baseline="0" dirty="0" err="1" smtClean="0"/>
              <a:t>Tracker</a:t>
            </a:r>
            <a:r>
              <a:rPr lang="de-DE" strike="noStrike" baseline="0" dirty="0" smtClean="0"/>
              <a:t>“ ist auch englisch und meint einen „Verfolger“ oder „</a:t>
            </a:r>
            <a:r>
              <a:rPr lang="de-DE" strike="noStrike" baseline="0" dirty="0" err="1" smtClean="0"/>
              <a:t>Aufspürer</a:t>
            </a:r>
            <a:r>
              <a:rPr lang="de-DE" strike="noStrike" baseline="0" dirty="0" smtClean="0"/>
              <a:t>“). Mit dem Food </a:t>
            </a:r>
            <a:r>
              <a:rPr lang="de-DE" strike="noStrike" baseline="0" dirty="0" err="1" smtClean="0"/>
              <a:t>Waste</a:t>
            </a:r>
            <a:r>
              <a:rPr lang="de-DE" strike="noStrike" baseline="0" dirty="0" smtClean="0"/>
              <a:t> </a:t>
            </a:r>
            <a:r>
              <a:rPr lang="de-DE" strike="noStrike" baseline="0" dirty="0" err="1" smtClean="0"/>
              <a:t>Tracker</a:t>
            </a:r>
            <a:r>
              <a:rPr lang="de-DE" strike="noStrike" baseline="0" dirty="0" smtClean="0"/>
              <a:t> können LMA und deren Gründe im Haushalt erfasst werden und auf ihre Klimarelevanz hin analysiert werden, mit dem Ziel die THG-Emissionen von LMA zu reduzieren. </a:t>
            </a:r>
          </a:p>
          <a:p>
            <a:pPr marL="0" lvl="0" indent="0" algn="l" rtl="0">
              <a:spcBef>
                <a:spcPts val="0"/>
              </a:spcBef>
              <a:spcAft>
                <a:spcPts val="0"/>
              </a:spcAft>
              <a:buNone/>
            </a:pPr>
            <a:endParaRPr lang="de-DE" strike="noStrike" baseline="0" dirty="0" smtClean="0"/>
          </a:p>
          <a:p>
            <a:pPr marL="0" lvl="0" indent="0" algn="l" rtl="0">
              <a:spcBef>
                <a:spcPts val="0"/>
              </a:spcBef>
              <a:spcAft>
                <a:spcPts val="0"/>
              </a:spcAft>
              <a:buNone/>
            </a:pPr>
            <a:r>
              <a:rPr lang="de-DE" strike="noStrike" baseline="0" dirty="0" smtClean="0"/>
              <a:t>Um eure LMA-Daten also nun mit dem Food </a:t>
            </a:r>
            <a:r>
              <a:rPr lang="de-DE" strike="noStrike" baseline="0" dirty="0" err="1" smtClean="0"/>
              <a:t>Waste</a:t>
            </a:r>
            <a:r>
              <a:rPr lang="de-DE" strike="noStrike" baseline="0" dirty="0" smtClean="0"/>
              <a:t> </a:t>
            </a:r>
            <a:r>
              <a:rPr lang="de-DE" strike="noStrike" baseline="0" dirty="0" err="1" smtClean="0"/>
              <a:t>Tracker</a:t>
            </a:r>
            <a:r>
              <a:rPr lang="de-DE" strike="noStrike" baseline="0" dirty="0" smtClean="0"/>
              <a:t> zu dokumentieren, müsst ihr euch auf www.foodlabhome.net/food-waste-tracker mit eurem Login (bekommt ihr später) für den Food </a:t>
            </a:r>
            <a:r>
              <a:rPr lang="de-DE" strike="noStrike" baseline="0" dirty="0" err="1" smtClean="0"/>
              <a:t>Waste</a:t>
            </a:r>
            <a:r>
              <a:rPr lang="de-DE" strike="noStrike" baseline="0" dirty="0" smtClean="0"/>
              <a:t> </a:t>
            </a:r>
            <a:r>
              <a:rPr lang="de-DE" strike="noStrike" baseline="0" dirty="0" err="1" smtClean="0"/>
              <a:t>Tracker</a:t>
            </a:r>
            <a:r>
              <a:rPr lang="de-DE" strike="noStrike" baseline="0" dirty="0" smtClean="0"/>
              <a:t> anmelden. So gelangt ihr zur Eingabemaske für eure LMA. </a:t>
            </a:r>
          </a:p>
          <a:p>
            <a:pPr marL="0" lvl="0" indent="0" algn="l" rtl="0">
              <a:spcBef>
                <a:spcPts val="0"/>
              </a:spcBef>
              <a:spcAft>
                <a:spcPts val="0"/>
              </a:spcAft>
              <a:buNone/>
            </a:pPr>
            <a:endParaRPr lang="de-DE" strike="noStrike" baseline="0" dirty="0" smtClean="0"/>
          </a:p>
          <a:p>
            <a:pPr marL="0" lvl="0" indent="0" algn="l" rtl="0">
              <a:spcBef>
                <a:spcPts val="0"/>
              </a:spcBef>
              <a:spcAft>
                <a:spcPts val="0"/>
              </a:spcAft>
              <a:buNone/>
            </a:pPr>
            <a:r>
              <a:rPr lang="de-DE" strike="noStrike" baseline="0" dirty="0" smtClean="0"/>
              <a:t>Jedes </a:t>
            </a:r>
            <a:r>
              <a:rPr lang="de-DE" strike="noStrike" baseline="0" dirty="0"/>
              <a:t>Mal, wenn ihr oder eure Haushaltsmitglieder ein </a:t>
            </a:r>
            <a:r>
              <a:rPr lang="de-DE" strike="noStrike" baseline="0" dirty="0" smtClean="0"/>
              <a:t>Lebensmittel </a:t>
            </a:r>
            <a:r>
              <a:rPr lang="de-DE" strike="noStrike" baseline="0" dirty="0"/>
              <a:t>entsorgt</a:t>
            </a:r>
            <a:r>
              <a:rPr lang="de-DE" strike="noStrike" baseline="0" dirty="0" smtClean="0"/>
              <a:t>, müsst ihr den LMA nach Kategorien getrennt wiegen und dann die Abfalldaten online in die Eingabemaske wie folgt eingeben:  </a:t>
            </a:r>
          </a:p>
          <a:p>
            <a:pPr marL="0" lvl="0" indent="0" algn="l" rtl="0">
              <a:spcBef>
                <a:spcPts val="0"/>
              </a:spcBef>
              <a:spcAft>
                <a:spcPts val="0"/>
              </a:spcAft>
              <a:buNone/>
            </a:pPr>
            <a:r>
              <a:rPr lang="de-DE" strike="noStrike" baseline="0" dirty="0" smtClean="0"/>
              <a:t>	</a:t>
            </a:r>
          </a:p>
          <a:p>
            <a:pPr marL="228600" lvl="0" indent="-228600" algn="l" rtl="0">
              <a:spcBef>
                <a:spcPts val="0"/>
              </a:spcBef>
              <a:spcAft>
                <a:spcPts val="0"/>
              </a:spcAft>
              <a:buAutoNum type="arabicPeriod"/>
            </a:pPr>
            <a:r>
              <a:rPr lang="de-DE" strike="noStrike" baseline="0" dirty="0" smtClean="0"/>
              <a:t>„Abfall eintragen“ auswählen,</a:t>
            </a:r>
          </a:p>
          <a:p>
            <a:pPr marL="228600" lvl="0" indent="-228600" algn="l" rtl="0">
              <a:spcBef>
                <a:spcPts val="0"/>
              </a:spcBef>
              <a:spcAft>
                <a:spcPts val="0"/>
              </a:spcAft>
              <a:buAutoNum type="arabicPeriod"/>
            </a:pPr>
            <a:r>
              <a:rPr lang="de-DE" strike="noStrike" baseline="0" dirty="0" smtClean="0"/>
              <a:t>Im Dropdown-Menü auswählen, um welche Lebensmittel-Kategorie es sich handelt (ggf. Suchbegriff eingeben), </a:t>
            </a:r>
          </a:p>
          <a:p>
            <a:pPr marL="228600" lvl="0" indent="-228600" algn="l" rtl="0">
              <a:spcBef>
                <a:spcPts val="0"/>
              </a:spcBef>
              <a:spcAft>
                <a:spcPts val="0"/>
              </a:spcAft>
              <a:buAutoNum type="arabicPeriod"/>
            </a:pPr>
            <a:r>
              <a:rPr lang="de-DE" strike="noStrike" baseline="0" dirty="0" smtClean="0"/>
              <a:t>das zuvor mithilfe einer Waage ermittelte Gewicht des LMA der betreffenden Lebensmittel-Kategorie eintragen (</a:t>
            </a:r>
            <a:r>
              <a:rPr lang="de-DE" strike="noStrike" baseline="0" dirty="0" err="1" smtClean="0"/>
              <a:t>auf‘s</a:t>
            </a:r>
            <a:r>
              <a:rPr lang="de-DE" strike="noStrike" baseline="0" dirty="0" smtClean="0"/>
              <a:t> volle Gramm gerundet),</a:t>
            </a:r>
          </a:p>
          <a:p>
            <a:pPr marL="228600" lvl="0" indent="-228600" algn="l" rtl="0">
              <a:spcBef>
                <a:spcPts val="0"/>
              </a:spcBef>
              <a:spcAft>
                <a:spcPts val="0"/>
              </a:spcAft>
              <a:buAutoNum type="arabicPeriod"/>
            </a:pPr>
            <a:r>
              <a:rPr lang="de-DE" strike="noStrike" baseline="0" dirty="0" smtClean="0"/>
              <a:t>die</a:t>
            </a:r>
            <a:r>
              <a:rPr lang="de-DE" strike="noStrike" dirty="0" smtClean="0"/>
              <a:t> Gründe für das</a:t>
            </a:r>
            <a:r>
              <a:rPr lang="de-DE" strike="noStrike" baseline="0" dirty="0" smtClean="0"/>
              <a:t> Entstehen dieses</a:t>
            </a:r>
            <a:r>
              <a:rPr lang="de-DE" strike="noStrike" dirty="0" smtClean="0"/>
              <a:t> Abfalls auswählen</a:t>
            </a:r>
            <a:r>
              <a:rPr lang="de-DE" strike="noStrike" baseline="0" dirty="0" smtClean="0"/>
              <a:t>,</a:t>
            </a:r>
          </a:p>
          <a:p>
            <a:pPr marL="228600" lvl="0" indent="-228600" algn="l" rtl="0">
              <a:spcBef>
                <a:spcPts val="0"/>
              </a:spcBef>
              <a:spcAft>
                <a:spcPts val="0"/>
              </a:spcAft>
              <a:buAutoNum type="arabicPeriod"/>
            </a:pPr>
            <a:r>
              <a:rPr lang="de-DE" strike="noStrike" baseline="0" dirty="0" smtClean="0"/>
              <a:t>die Anzahl an Personen, für die der Abfall eingetragen wird angeben,</a:t>
            </a:r>
            <a:endParaRPr lang="de-DE" strike="noStrike" baseline="0" dirty="0" smtClean="0"/>
          </a:p>
          <a:p>
            <a:pPr marL="228600" lvl="0" indent="-228600" algn="l" rtl="0">
              <a:spcBef>
                <a:spcPts val="0"/>
              </a:spcBef>
              <a:spcAft>
                <a:spcPts val="0"/>
              </a:spcAft>
              <a:buAutoNum type="arabicPeriod"/>
            </a:pPr>
            <a:r>
              <a:rPr lang="de-DE" strike="noStrike" baseline="0" dirty="0" smtClean="0"/>
              <a:t>weiteren </a:t>
            </a:r>
            <a:r>
              <a:rPr lang="de-DE" strike="noStrike" baseline="0" dirty="0" smtClean="0"/>
              <a:t>LMA anderer LM-Kategorien eintragen (LM-Kategorie auswählen und entsprechendes Gewicht eintragen)</a:t>
            </a:r>
            <a:endParaRPr lang="de-DE" baseline="0" dirty="0" smtClean="0"/>
          </a:p>
          <a:p>
            <a:pPr marL="228600" lvl="0" indent="-228600" algn="l" rtl="0">
              <a:spcBef>
                <a:spcPts val="0"/>
              </a:spcBef>
              <a:spcAft>
                <a:spcPts val="0"/>
              </a:spcAft>
              <a:buAutoNum type="arabicPeriod"/>
            </a:pPr>
            <a:r>
              <a:rPr lang="de-DE" baseline="0" dirty="0" smtClean="0"/>
              <a:t>das Datum der Entsorgung angeben.</a:t>
            </a:r>
          </a:p>
          <a:p>
            <a:pPr marL="228600" lvl="0" indent="-228600" algn="l" rtl="0">
              <a:spcBef>
                <a:spcPts val="0"/>
              </a:spcBef>
              <a:spcAft>
                <a:spcPts val="0"/>
              </a:spcAft>
              <a:buAutoNum type="arabicPeriod"/>
            </a:pPr>
            <a:r>
              <a:rPr lang="de-DE" baseline="0" dirty="0" smtClean="0"/>
              <a:t>„Mülleimer speichern“ auswählen.</a:t>
            </a:r>
          </a:p>
          <a:p>
            <a:pPr marL="228600" lvl="0" indent="-228600" algn="l" rtl="0">
              <a:spcBef>
                <a:spcPts val="0"/>
              </a:spcBef>
              <a:spcAft>
                <a:spcPts val="0"/>
              </a:spcAft>
              <a:buAutoNum type="arabicPeriod"/>
            </a:pPr>
            <a:endParaRPr lang="de-DE" baseline="0" dirty="0" smtClean="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DE" baseline="0" dirty="0" smtClean="0"/>
              <a:t>Die Kategorien sind euch im 1. Teil auch schon einmal begegnet, als wir von der Klimabilanz verschiedener LMA gesprochen haben. Wir unterteilen hier nach der Studie von Claudio </a:t>
            </a:r>
            <a:r>
              <a:rPr lang="de-DE" baseline="0" dirty="0" err="1" smtClean="0"/>
              <a:t>Beretta</a:t>
            </a:r>
            <a:r>
              <a:rPr lang="de-DE" baseline="0" dirty="0" smtClean="0"/>
              <a:t>, dem Schweizer Forscher, in 28 verschiedene Kategorien mit den Oberkategorien „Pflanzenprodukte“, „Milch- und Eierprodukte“, „Fleisch- und Fischprodukte“ und „Andere Produkte und Untrennbares“. Zu jeder Oberkategorie gehören verschiedene Unterkategorien, die ihr in der Übung noch näher kennenlernen werdet.</a:t>
            </a:r>
          </a:p>
          <a:p>
            <a:pPr marL="0" lvl="0" indent="0" algn="l" rtl="0">
              <a:spcBef>
                <a:spcPts val="0"/>
              </a:spcBef>
              <a:spcAft>
                <a:spcPts val="0"/>
              </a:spcAft>
              <a:buNone/>
            </a:pPr>
            <a:endParaRPr lang="de-DE" baseline="0" dirty="0" smtClean="0"/>
          </a:p>
          <a:p>
            <a:pPr marL="0" lvl="0" indent="0" algn="l" rtl="0">
              <a:spcBef>
                <a:spcPts val="0"/>
              </a:spcBef>
              <a:spcAft>
                <a:spcPts val="0"/>
              </a:spcAft>
              <a:buNone/>
            </a:pPr>
            <a:r>
              <a:rPr lang="de-DE" dirty="0" smtClean="0"/>
              <a:t>So</a:t>
            </a:r>
            <a:r>
              <a:rPr lang="de-DE" baseline="0" dirty="0" smtClean="0"/>
              <a:t> sieht die Dateneingabe dann anhand eines Beispiels aus:</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DE" dirty="0" smtClean="0"/>
              <a:t>Wir haben hier</a:t>
            </a:r>
            <a:r>
              <a:rPr lang="de-DE" baseline="0" dirty="0" smtClean="0"/>
              <a:t> einen Obstsalat, den wir am 17. September 2020 entsorgt haben, weil er verschimmelt ist.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DE" baseline="0" dirty="0" smtClean="0"/>
              <a:t>Der Obstsalat besteht aus den Kategorien „Exotische Früchte“, „Andere Früchte“ und Dosenfrüchte“. Nach diesen Kategorien getrennt wiegen wir nun den LMA.</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DE" baseline="0" dirty="0" smtClean="0"/>
              <a:t>Für die Dateneingabe wählen wir also „Exotische Früchte“ aus und tragen 30g ein. Dann wählen wir „Andere Früchte“ aus und tragen 23g ein. Zum Schluss wählen wir „Dosenfrüchte“ aus und tragen 14g ein. Als Grund für das Entsorgen des Obstsalats wählen wir den Grund „verschimmelt“ </a:t>
            </a:r>
            <a:r>
              <a:rPr lang="de-DE" baseline="0" dirty="0" smtClean="0"/>
              <a:t>aus und geben 4 vier Personen an. </a:t>
            </a:r>
            <a:r>
              <a:rPr lang="de-DE" baseline="0" dirty="0" smtClean="0"/>
              <a:t>Nun tragen wir noch das Datum ein, an dem wir den Obstsalat entsorgt haben. Zum Schluss klicken wir auf „Mülleimer speichern“</a:t>
            </a:r>
          </a:p>
          <a:p>
            <a:pPr marL="0" lvl="0" indent="0" algn="l" rtl="0">
              <a:spcBef>
                <a:spcPts val="0"/>
              </a:spcBef>
              <a:spcAft>
                <a:spcPts val="0"/>
              </a:spcAft>
              <a:buNone/>
            </a:pPr>
            <a:endParaRPr lang="de-DE" baseline="0" dirty="0" smtClean="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de-DE" baseline="0" dirty="0" smtClean="0"/>
          </a:p>
          <a:p>
            <a:pPr marL="228600" lvl="0" indent="-228600" algn="l" rtl="0">
              <a:spcBef>
                <a:spcPts val="0"/>
              </a:spcBef>
              <a:spcAft>
                <a:spcPts val="0"/>
              </a:spcAft>
              <a:buAutoNum type="arabicPeriod"/>
            </a:pPr>
            <a:endParaRPr lang="de-DE" strike="noStrike" baseline="0"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5dcda7e6b4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5dcda7e6b4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b="0" dirty="0"/>
              <a:t>Der genaue Vorgang, zu den Gewichtsangaben zu kommen, ist</a:t>
            </a:r>
            <a:r>
              <a:rPr lang="de-DE" b="0" baseline="0" dirty="0"/>
              <a:t> hier noch einmal aufgegliedert.</a:t>
            </a:r>
          </a:p>
          <a:p>
            <a:pPr marL="0" lvl="0" indent="0" algn="l" rtl="0">
              <a:spcBef>
                <a:spcPts val="0"/>
              </a:spcBef>
              <a:spcAft>
                <a:spcPts val="0"/>
              </a:spcAft>
              <a:buNone/>
            </a:pPr>
            <a:endParaRPr lang="de-DE" b="0" i="1" baseline="0" dirty="0" smtClean="0"/>
          </a:p>
          <a:p>
            <a:pPr marL="0" lvl="0" indent="0" algn="l" rtl="0">
              <a:spcBef>
                <a:spcPts val="0"/>
              </a:spcBef>
              <a:spcAft>
                <a:spcPts val="0"/>
              </a:spcAft>
              <a:buNone/>
            </a:pPr>
            <a:r>
              <a:rPr lang="de-DE" b="0" i="0" baseline="0" dirty="0" smtClean="0"/>
              <a:t>Also: wenn es sich nur um Kerne, Knochen und nicht essbare Schalen handelt,: wegschmeißen ohne zu messen; wenn noch Essbares dran ist: messen und in den Food </a:t>
            </a:r>
            <a:r>
              <a:rPr lang="de-DE" b="0" i="0" baseline="0" dirty="0" err="1" smtClean="0"/>
              <a:t>Waste</a:t>
            </a:r>
            <a:r>
              <a:rPr lang="de-DE" b="0" i="0" baseline="0" dirty="0" smtClean="0"/>
              <a:t> </a:t>
            </a:r>
            <a:r>
              <a:rPr lang="de-DE" b="0" i="0" baseline="0" dirty="0" err="1" smtClean="0"/>
              <a:t>Tracker</a:t>
            </a:r>
            <a:r>
              <a:rPr lang="de-DE" b="0" i="0" baseline="0" dirty="0" smtClean="0"/>
              <a:t> eingeben! Auch, wenn es sich um Strünke oder Stiele handelt: messen und eingeben!</a:t>
            </a:r>
          </a:p>
          <a:p>
            <a:pPr marL="0" lvl="0" indent="0" algn="l" rtl="0">
              <a:spcBef>
                <a:spcPts val="0"/>
              </a:spcBef>
              <a:spcAft>
                <a:spcPts val="0"/>
              </a:spcAft>
              <a:buNone/>
            </a:pPr>
            <a:endParaRPr lang="de-DE" dirty="0" smtClean="0"/>
          </a:p>
          <a:p>
            <a:pPr marL="0" lvl="0" indent="0" algn="l" rtl="0">
              <a:spcBef>
                <a:spcPts val="0"/>
              </a:spcBef>
              <a:spcAft>
                <a:spcPts val="0"/>
              </a:spcAft>
              <a:buNone/>
            </a:pPr>
            <a:r>
              <a:rPr lang="de-DE" dirty="0" smtClean="0"/>
              <a:t>Habt ihr dazu Fragen?</a:t>
            </a:r>
          </a:p>
          <a:p>
            <a:pPr marL="0" lvl="0" indent="0" algn="l" rtl="0">
              <a:spcBef>
                <a:spcPts val="0"/>
              </a:spcBef>
              <a:spcAft>
                <a:spcPts val="0"/>
              </a:spcAft>
              <a:buNone/>
            </a:pPr>
            <a:endParaRPr lang="de-DE" dirty="0" smtClean="0"/>
          </a:p>
          <a:p>
            <a:pPr marL="0" lvl="0" indent="0" algn="l" rtl="0">
              <a:spcBef>
                <a:spcPts val="0"/>
              </a:spcBef>
              <a:spcAft>
                <a:spcPts val="0"/>
              </a:spcAft>
              <a:buNone/>
            </a:pPr>
            <a:r>
              <a:rPr lang="de-DE" dirty="0" smtClean="0"/>
              <a:t>Das ist alles ziemlich komplex. Deshalb machen wir dazu</a:t>
            </a:r>
            <a:r>
              <a:rPr lang="de-DE" baseline="0" dirty="0" smtClean="0"/>
              <a:t> jetzt eine praktische Übung!</a:t>
            </a:r>
            <a:endParaRPr lang="de-DE" dirty="0" smtClean="0"/>
          </a:p>
          <a:p>
            <a:pPr marL="0" lvl="0" indent="0" algn="l" rtl="0">
              <a:spcBef>
                <a:spcPts val="0"/>
              </a:spcBef>
              <a:spcAft>
                <a:spcPts val="0"/>
              </a:spcAft>
              <a:buNone/>
            </a:pPr>
            <a:endParaRPr lang="de-DE" b="0" i="1" baseline="0" dirty="0"/>
          </a:p>
          <a:p>
            <a:pPr marL="0" lvl="0" indent="0" algn="l" rtl="0">
              <a:spcBef>
                <a:spcPts val="0"/>
              </a:spcBef>
              <a:spcAft>
                <a:spcPts val="0"/>
              </a:spcAft>
              <a:buNone/>
            </a:pPr>
            <a:endParaRPr lang="de-DE" b="0"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5dcda7e6b4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5dcda7e6b4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smtClean="0"/>
              <a:t>Nun folgt für die nächste Stunde eine praktische Übung,</a:t>
            </a:r>
            <a:r>
              <a:rPr lang="de-DE" baseline="0" dirty="0" smtClean="0"/>
              <a:t> in der ihr selbst Lebensmittelabfälle messen und online in den Food </a:t>
            </a:r>
            <a:r>
              <a:rPr lang="de-DE" baseline="0" dirty="0" err="1" smtClean="0"/>
              <a:t>Waste</a:t>
            </a:r>
            <a:r>
              <a:rPr lang="de-DE" baseline="0" dirty="0" smtClean="0"/>
              <a:t> </a:t>
            </a:r>
            <a:r>
              <a:rPr lang="de-DE" baseline="0" dirty="0" err="1" smtClean="0"/>
              <a:t>Tracker</a:t>
            </a:r>
            <a:r>
              <a:rPr lang="de-DE" baseline="0" dirty="0" smtClean="0"/>
              <a:t> eintragen werdet.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Ihr werdet</a:t>
            </a:r>
            <a:r>
              <a:rPr lang="de-DE" baseline="0" dirty="0" smtClean="0"/>
              <a:t> in der Übung in Kleingruppen zusammenarbeiten und euch jeweils mit fünf verschiedenen LMA-Beispielen beschäftigen. Diese Übung soll euch möglichst gut auf die erste </a:t>
            </a:r>
            <a:r>
              <a:rPr lang="de-DE" baseline="0" dirty="0" err="1" smtClean="0"/>
              <a:t>Praxissphase</a:t>
            </a:r>
            <a:r>
              <a:rPr lang="de-DE" baseline="0" dirty="0" smtClean="0"/>
              <a:t> zu Hause vorbereiten.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baseline="0" dirty="0" smtClean="0"/>
          </a:p>
          <a:p>
            <a:pPr marL="0" lvl="0" indent="0" algn="l" rtl="0">
              <a:spcBef>
                <a:spcPts val="0"/>
              </a:spcBef>
              <a:spcAft>
                <a:spcPts val="0"/>
              </a:spcAft>
              <a:buNone/>
            </a:pPr>
            <a:r>
              <a:rPr lang="de-DE" dirty="0" smtClean="0"/>
              <a:t>Wir wollen</a:t>
            </a:r>
            <a:r>
              <a:rPr lang="de-DE" baseline="0" dirty="0" smtClean="0"/>
              <a:t> euch nun das Vorgehen für die Übung erklären und zusammen durchgehen, was eure Aufgaben sind.</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Alle Materialien, die ihr für die Übung braucht,</a:t>
            </a:r>
            <a:r>
              <a:rPr lang="de-DE" baseline="0" dirty="0" smtClean="0"/>
              <a:t> findet ihr auf euren Tischen.</a:t>
            </a:r>
          </a:p>
          <a:p>
            <a:pPr marL="0" marR="0" lvl="0" indent="0" algn="l" defTabSz="914400" rtl="0" eaLnBrk="1" fontAlgn="auto" latinLnBrk="0" hangingPunct="1">
              <a:lnSpc>
                <a:spcPct val="100000"/>
              </a:lnSpc>
              <a:spcBef>
                <a:spcPts val="0"/>
              </a:spcBef>
              <a:spcAft>
                <a:spcPts val="0"/>
              </a:spcAft>
              <a:buClrTx/>
              <a:buSzTx/>
              <a:buFontTx/>
              <a:buNone/>
              <a:tabLst/>
              <a:defRPr/>
            </a:pPr>
            <a:endParaRPr dirty="0"/>
          </a:p>
        </p:txBody>
      </p:sp>
    </p:spTree>
    <p:extLst>
      <p:ext uri="{BB962C8B-B14F-4D97-AF65-F5344CB8AC3E}">
        <p14:creationId xmlns:p14="http://schemas.microsoft.com/office/powerpoint/2010/main" val="27673781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baseline="0" dirty="0" smtClean="0"/>
              <a:t>Das Handout: Anleitung für die Übung </a:t>
            </a:r>
            <a:r>
              <a:rPr lang="de-DE" i="1" baseline="0" dirty="0" smtClean="0"/>
              <a:t>(hochhalten) </a:t>
            </a:r>
            <a:r>
              <a:rPr lang="de-DE" baseline="0" dirty="0" smtClean="0"/>
              <a:t>beschreibt euch genau das Vorgehen für die Übung. Am besten folgt ihr dieser Anleitung Schritt für Schritt. </a:t>
            </a:r>
            <a:endParaRPr lang="de-DE" dirty="0"/>
          </a:p>
        </p:txBody>
      </p:sp>
      <p:sp>
        <p:nvSpPr>
          <p:cNvPr id="4" name="Foliennummernplatzhalter 3"/>
          <p:cNvSpPr>
            <a:spLocks noGrp="1"/>
          </p:cNvSpPr>
          <p:nvPr>
            <p:ph type="sldNum" sz="quarter" idx="10"/>
          </p:nvPr>
        </p:nvSpPr>
        <p:spPr/>
        <p:txBody>
          <a:bodyPr/>
          <a:lstStyle/>
          <a:p>
            <a:fld id="{F77DCBC6-C1A9-4458-8BBC-36B23F973B83}" type="slidenum">
              <a:rPr lang="de-DE" smtClean="0"/>
              <a:t>18</a:t>
            </a:fld>
            <a:endParaRPr lang="de-DE"/>
          </a:p>
        </p:txBody>
      </p:sp>
    </p:spTree>
    <p:extLst>
      <p:ext uri="{BB962C8B-B14F-4D97-AF65-F5344CB8AC3E}">
        <p14:creationId xmlns:p14="http://schemas.microsoft.com/office/powerpoint/2010/main" val="4776944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dirty="0" smtClean="0"/>
              <a:t>Wie geht ihr in der Übung vor?</a:t>
            </a:r>
            <a:endParaRPr lang="de-DE" baseline="0" dirty="0" smtClean="0"/>
          </a:p>
          <a:p>
            <a:r>
              <a:rPr lang="de-DE" baseline="0" dirty="0" smtClean="0"/>
              <a:t>Hier seht ihr skizzenhaft fünf verschiedene Behältnisse mit Lebensmittelabfall. Diese findet ihr auch an euren Gruppentischen vor. Alle Behältnisse sind nummeriert </a:t>
            </a:r>
            <a:r>
              <a:rPr lang="de-DE" i="1" baseline="0" dirty="0" smtClean="0"/>
              <a:t>(Beispielbehältnis hochhalten).</a:t>
            </a:r>
            <a:r>
              <a:rPr lang="de-DE" i="0" baseline="0" dirty="0" smtClean="0"/>
              <a:t> Ihr nehmt euch nacheinander die Beispiele vor, messt das Gewicht nach Lebensmittelkategorien und gebt die Daten dann in den Food </a:t>
            </a:r>
            <a:r>
              <a:rPr lang="de-DE" i="0" baseline="0" dirty="0" err="1" smtClean="0"/>
              <a:t>Waste</a:t>
            </a:r>
            <a:r>
              <a:rPr lang="de-DE" i="0" baseline="0" dirty="0" smtClean="0"/>
              <a:t> </a:t>
            </a:r>
            <a:r>
              <a:rPr lang="de-DE" i="0" baseline="0" dirty="0" err="1" smtClean="0"/>
              <a:t>Tracker</a:t>
            </a:r>
            <a:r>
              <a:rPr lang="de-DE" i="0" baseline="0" dirty="0" smtClean="0"/>
              <a:t> ein.</a:t>
            </a:r>
          </a:p>
        </p:txBody>
      </p:sp>
      <p:sp>
        <p:nvSpPr>
          <p:cNvPr id="4" name="Foliennummernplatzhalter 3"/>
          <p:cNvSpPr>
            <a:spLocks noGrp="1"/>
          </p:cNvSpPr>
          <p:nvPr>
            <p:ph type="sldNum" sz="quarter" idx="10"/>
          </p:nvPr>
        </p:nvSpPr>
        <p:spPr/>
        <p:txBody>
          <a:bodyPr/>
          <a:lstStyle/>
          <a:p>
            <a:fld id="{F77DCBC6-C1A9-4458-8BBC-36B23F973B83}" type="slidenum">
              <a:rPr lang="de-DE" smtClean="0"/>
              <a:t>19</a:t>
            </a:fld>
            <a:endParaRPr lang="de-DE"/>
          </a:p>
        </p:txBody>
      </p:sp>
    </p:spTree>
    <p:extLst>
      <p:ext uri="{BB962C8B-B14F-4D97-AF65-F5344CB8AC3E}">
        <p14:creationId xmlns:p14="http://schemas.microsoft.com/office/powerpoint/2010/main" val="400405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5bb6311090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5bb6311090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a:t>Dafür gucken wir nochmal kurz auf </a:t>
            </a:r>
            <a:r>
              <a:rPr lang="de-DE" dirty="0" smtClean="0"/>
              <a:t>unsere</a:t>
            </a:r>
            <a:r>
              <a:rPr lang="de-DE" baseline="0" dirty="0" smtClean="0"/>
              <a:t> Projekt</a:t>
            </a:r>
            <a:r>
              <a:rPr lang="de-DE" dirty="0" smtClean="0"/>
              <a:t>ziele</a:t>
            </a:r>
            <a:r>
              <a:rPr lang="de-DE" dirty="0"/>
              <a:t>.</a:t>
            </a:r>
            <a:endParaRPr lang="de-DE" i="1" dirty="0"/>
          </a:p>
          <a:p>
            <a:pPr marL="0" lvl="0" indent="0" algn="l" rtl="0">
              <a:spcBef>
                <a:spcPts val="0"/>
              </a:spcBef>
              <a:spcAft>
                <a:spcPts val="0"/>
              </a:spcAft>
              <a:buNone/>
            </a:pPr>
            <a:r>
              <a:rPr lang="de-DE" i="0" dirty="0"/>
              <a:t>Das</a:t>
            </a:r>
            <a:r>
              <a:rPr lang="de-DE" i="0" baseline="0" dirty="0"/>
              <a:t> Ziel unseres Projekts besteht ja darin, </a:t>
            </a:r>
            <a:r>
              <a:rPr lang="de-DE" sz="1100" b="0" i="0" u="none" strike="noStrike" cap="none" dirty="0" smtClean="0">
                <a:solidFill>
                  <a:srgbClr val="000000"/>
                </a:solidFill>
                <a:effectLst/>
                <a:latin typeface="Arial"/>
                <a:ea typeface="Arial"/>
                <a:cs typeface="Arial"/>
                <a:sym typeface="Arial"/>
              </a:rPr>
              <a:t>CO</a:t>
            </a:r>
            <a:r>
              <a:rPr lang="de-DE" sz="1100" b="0" i="0" u="none" strike="noStrike" cap="none" baseline="-25000" dirty="0" smtClean="0">
                <a:solidFill>
                  <a:srgbClr val="000000"/>
                </a:solidFill>
                <a:effectLst/>
                <a:latin typeface="Arial"/>
                <a:ea typeface="Arial"/>
                <a:cs typeface="Arial"/>
                <a:sym typeface="Arial"/>
              </a:rPr>
              <a:t>2</a:t>
            </a:r>
            <a:r>
              <a:rPr lang="de-DE" i="0" baseline="0" dirty="0" smtClean="0"/>
              <a:t> </a:t>
            </a:r>
            <a:r>
              <a:rPr lang="de-DE" i="0" baseline="0" dirty="0"/>
              <a:t>zu verringern, das durch vermeidbare Lebensmittelabfälle </a:t>
            </a:r>
            <a:r>
              <a:rPr lang="de-DE" i="0" baseline="0" dirty="0" smtClean="0"/>
              <a:t>in euren Haushalten </a:t>
            </a:r>
            <a:r>
              <a:rPr lang="de-DE" i="0" baseline="0" dirty="0"/>
              <a:t>entsteht. Wir wollen herausfinden, wie das gelingen kann.</a:t>
            </a:r>
          </a:p>
          <a:p>
            <a:pPr marL="0" lvl="0" indent="0" algn="l" rtl="0">
              <a:spcBef>
                <a:spcPts val="0"/>
              </a:spcBef>
              <a:spcAft>
                <a:spcPts val="0"/>
              </a:spcAft>
              <a:buNone/>
            </a:pPr>
            <a:r>
              <a:rPr lang="de-DE" i="0" dirty="0"/>
              <a:t>(</a:t>
            </a:r>
            <a:r>
              <a:rPr lang="de-DE" i="1" dirty="0"/>
              <a:t>KLICK</a:t>
            </a:r>
            <a:r>
              <a:rPr lang="de-DE" i="0" dirty="0"/>
              <a:t>)</a:t>
            </a:r>
          </a:p>
          <a:p>
            <a:pPr marL="0" lvl="0" indent="0" algn="l" rtl="0">
              <a:spcBef>
                <a:spcPts val="0"/>
              </a:spcBef>
              <a:spcAft>
                <a:spcPts val="0"/>
              </a:spcAft>
              <a:buNone/>
            </a:pPr>
            <a:r>
              <a:rPr lang="de-DE" dirty="0"/>
              <a:t>Dafür interessiert</a:t>
            </a:r>
            <a:r>
              <a:rPr lang="de-DE" baseline="0" dirty="0"/>
              <a:t> uns zunächst,</a:t>
            </a:r>
            <a:r>
              <a:rPr lang="de-DE" dirty="0"/>
              <a:t> wie viel LMA </a:t>
            </a:r>
            <a:r>
              <a:rPr lang="de-DE" dirty="0" smtClean="0"/>
              <a:t>in</a:t>
            </a:r>
            <a:r>
              <a:rPr lang="de-DE" baseline="0" dirty="0" smtClean="0"/>
              <a:t> euren</a:t>
            </a:r>
            <a:r>
              <a:rPr lang="de-DE" dirty="0" smtClean="0"/>
              <a:t> Haushalten anfallen. </a:t>
            </a:r>
            <a:r>
              <a:rPr lang="de-DE" dirty="0"/>
              <a:t>(</a:t>
            </a:r>
            <a:r>
              <a:rPr lang="de-DE" i="1" dirty="0"/>
              <a:t>KLICK</a:t>
            </a:r>
            <a:r>
              <a:rPr lang="de-DE" dirty="0"/>
              <a:t>) Dafür brauchen wir die </a:t>
            </a:r>
            <a:r>
              <a:rPr lang="de-DE" dirty="0" smtClean="0"/>
              <a:t>das Gewicht</a:t>
            </a:r>
            <a:r>
              <a:rPr lang="de-DE" baseline="0" dirty="0" smtClean="0"/>
              <a:t> des LMA nach </a:t>
            </a:r>
            <a:r>
              <a:rPr lang="de-DE" dirty="0" smtClean="0"/>
              <a:t>Lebensmittelkategorien.</a:t>
            </a:r>
            <a:endParaRPr lang="de-DE" dirty="0"/>
          </a:p>
          <a:p>
            <a:pPr marL="0" lvl="0" indent="0" algn="l" rtl="0">
              <a:spcBef>
                <a:spcPts val="0"/>
              </a:spcBef>
              <a:spcAft>
                <a:spcPts val="0"/>
              </a:spcAft>
              <a:buNone/>
            </a:pPr>
            <a:r>
              <a:rPr lang="de-DE" i="0" dirty="0" smtClean="0"/>
              <a:t>Denn um</a:t>
            </a:r>
            <a:r>
              <a:rPr lang="de-DE" i="0" baseline="0" dirty="0" smtClean="0"/>
              <a:t> </a:t>
            </a:r>
            <a:r>
              <a:rPr lang="de-DE" i="0" baseline="0" dirty="0"/>
              <a:t>die Klimarelevanz dieser LMA in </a:t>
            </a:r>
            <a:r>
              <a:rPr lang="de-DE" sz="1100" b="0" i="0" u="none" strike="noStrike" cap="none" dirty="0" smtClean="0">
                <a:solidFill>
                  <a:srgbClr val="000000"/>
                </a:solidFill>
                <a:effectLst/>
                <a:latin typeface="Arial"/>
                <a:ea typeface="Arial"/>
                <a:cs typeface="Arial"/>
                <a:sym typeface="Arial"/>
              </a:rPr>
              <a:t>CO</a:t>
            </a:r>
            <a:r>
              <a:rPr lang="de-DE" sz="1100" b="0" i="0" u="none" strike="noStrike" cap="none" baseline="-25000" dirty="0" smtClean="0">
                <a:solidFill>
                  <a:srgbClr val="000000"/>
                </a:solidFill>
                <a:effectLst/>
                <a:latin typeface="Arial"/>
                <a:ea typeface="Arial"/>
                <a:cs typeface="Arial"/>
                <a:sym typeface="Arial"/>
              </a:rPr>
              <a:t>2</a:t>
            </a:r>
            <a:r>
              <a:rPr lang="de-DE" i="0" baseline="0" dirty="0" smtClean="0"/>
              <a:t>-Äquivalenten (</a:t>
            </a:r>
            <a:r>
              <a:rPr lang="de-DE" sz="1100" b="0" i="0" u="none" strike="noStrike" cap="none" dirty="0" smtClean="0">
                <a:solidFill>
                  <a:srgbClr val="000000"/>
                </a:solidFill>
                <a:effectLst/>
                <a:latin typeface="Arial"/>
                <a:ea typeface="Arial"/>
                <a:cs typeface="Arial"/>
                <a:sym typeface="Arial"/>
              </a:rPr>
              <a:t>CO</a:t>
            </a:r>
            <a:r>
              <a:rPr lang="de-DE" sz="1100" b="0" i="0" u="none" strike="noStrike" cap="none" baseline="-25000" dirty="0" smtClean="0">
                <a:solidFill>
                  <a:srgbClr val="000000"/>
                </a:solidFill>
                <a:effectLst/>
                <a:latin typeface="Arial"/>
                <a:ea typeface="Arial"/>
                <a:cs typeface="Arial"/>
                <a:sym typeface="Arial"/>
              </a:rPr>
              <a:t>2</a:t>
            </a:r>
            <a:r>
              <a:rPr lang="de-DE" i="0" baseline="0" dirty="0" smtClean="0"/>
              <a:t>eq) </a:t>
            </a:r>
            <a:r>
              <a:rPr lang="de-DE" i="0" baseline="0" dirty="0"/>
              <a:t>zu berechnen, müssen wir das Gewicht der LMA kennen, und zwar nach verschiedenen LM-Kategorien </a:t>
            </a:r>
            <a:r>
              <a:rPr lang="de-DE" i="0" baseline="0" dirty="0" smtClean="0"/>
              <a:t>aufgeschlüsselt, denn die verschiedenen Lebensmittel verursachen ja, wie ihr schon wisst, jeweils einen unterschiedlich starken </a:t>
            </a:r>
            <a:r>
              <a:rPr lang="de-DE" sz="1100" b="0" i="0" u="none" strike="noStrike" cap="none" dirty="0" smtClean="0">
                <a:solidFill>
                  <a:srgbClr val="000000"/>
                </a:solidFill>
                <a:effectLst/>
                <a:latin typeface="Arial"/>
                <a:ea typeface="Arial"/>
                <a:cs typeface="Arial"/>
                <a:sym typeface="Arial"/>
              </a:rPr>
              <a:t>CO</a:t>
            </a:r>
            <a:r>
              <a:rPr lang="de-DE" sz="1100" b="0" i="0" u="none" strike="noStrike" cap="none" baseline="-25000" dirty="0" smtClean="0">
                <a:solidFill>
                  <a:srgbClr val="000000"/>
                </a:solidFill>
                <a:effectLst/>
                <a:latin typeface="Arial"/>
                <a:ea typeface="Arial"/>
                <a:cs typeface="Arial"/>
                <a:sym typeface="Arial"/>
              </a:rPr>
              <a:t>2</a:t>
            </a:r>
            <a:r>
              <a:rPr lang="de-DE" i="0" baseline="0" dirty="0" smtClean="0"/>
              <a:t>-Ausstoß (sehr unterschiedliche Klimabelastung z.B. bei 100g Apfel oder 100g Rindfleisch). </a:t>
            </a:r>
            <a:r>
              <a:rPr lang="de-DE" i="0" baseline="0" dirty="0"/>
              <a:t>(</a:t>
            </a:r>
            <a:r>
              <a:rPr lang="de-DE" i="1" baseline="0" dirty="0"/>
              <a:t>KLICK</a:t>
            </a:r>
            <a:r>
              <a:rPr lang="de-DE" i="0" baseline="0" dirty="0"/>
              <a:t>) </a:t>
            </a:r>
            <a:r>
              <a:rPr lang="de-DE" i="0" baseline="0" dirty="0" smtClean="0"/>
              <a:t>Für unser Projekt haben wir als Datengrundlage die Forschungsergebnisse </a:t>
            </a:r>
            <a:r>
              <a:rPr lang="de-DE" i="0" baseline="0" dirty="0"/>
              <a:t>des Schweizer Forschers Claudio </a:t>
            </a:r>
            <a:r>
              <a:rPr lang="de-DE" i="0" baseline="0" dirty="0" err="1"/>
              <a:t>Beretta</a:t>
            </a:r>
            <a:r>
              <a:rPr lang="de-DE" i="0" baseline="0" dirty="0"/>
              <a:t> </a:t>
            </a:r>
            <a:r>
              <a:rPr lang="de-DE" i="0" baseline="0" dirty="0" smtClean="0"/>
              <a:t>genutzt, </a:t>
            </a:r>
            <a:r>
              <a:rPr lang="de-DE" i="0" baseline="0" dirty="0"/>
              <a:t>der die Klimarelevanz von Lebensmittelabfällen erforscht hat. In seinen Veröffentlichungen finden wir Zahlen dazu, wie viel </a:t>
            </a:r>
            <a:r>
              <a:rPr lang="de-DE" sz="1100" b="0" i="0" u="none" strike="noStrike" cap="none" dirty="0" smtClean="0">
                <a:solidFill>
                  <a:srgbClr val="000000"/>
                </a:solidFill>
                <a:effectLst/>
                <a:latin typeface="Arial"/>
                <a:ea typeface="Arial"/>
                <a:cs typeface="Arial"/>
                <a:sym typeface="Arial"/>
              </a:rPr>
              <a:t>CO</a:t>
            </a:r>
            <a:r>
              <a:rPr lang="de-DE" sz="1100" b="0" i="0" u="none" strike="noStrike" cap="none" baseline="-25000" dirty="0" smtClean="0">
                <a:solidFill>
                  <a:srgbClr val="000000"/>
                </a:solidFill>
                <a:effectLst/>
                <a:latin typeface="Arial"/>
                <a:ea typeface="Arial"/>
                <a:cs typeface="Arial"/>
                <a:sym typeface="Arial"/>
              </a:rPr>
              <a:t>2</a:t>
            </a:r>
            <a:r>
              <a:rPr lang="de-DE" i="0" baseline="0" dirty="0" smtClean="0"/>
              <a:t>-Äquivalente </a:t>
            </a:r>
            <a:r>
              <a:rPr lang="de-DE" i="0" baseline="0" dirty="0"/>
              <a:t>pro kg Lebensmittel in verschiedenen Kategorien verursacht werden. Deshalb brauchen wir für die Klimarelevanz das Gewicht pro LMA-Kategorie.</a:t>
            </a:r>
          </a:p>
          <a:p>
            <a:pPr marL="0" lvl="0" indent="0" algn="l" rtl="0">
              <a:spcBef>
                <a:spcPts val="0"/>
              </a:spcBef>
              <a:spcAft>
                <a:spcPts val="0"/>
              </a:spcAft>
              <a:buNone/>
            </a:pPr>
            <a:r>
              <a:rPr lang="de-DE" i="1" baseline="0" dirty="0"/>
              <a:t>(KLICK) </a:t>
            </a:r>
          </a:p>
          <a:p>
            <a:pPr marL="0" lvl="0" indent="0" algn="l" rtl="0">
              <a:spcBef>
                <a:spcPts val="0"/>
              </a:spcBef>
              <a:spcAft>
                <a:spcPts val="0"/>
              </a:spcAft>
              <a:buNone/>
            </a:pPr>
            <a:r>
              <a:rPr lang="de-DE" i="0" baseline="0" dirty="0"/>
              <a:t>Schließlich interessiert uns, wie wir LMA im Haushalt und dadurch vermeidbares </a:t>
            </a:r>
            <a:r>
              <a:rPr lang="de-DE" sz="1100" b="0" i="0" u="none" strike="noStrike" cap="none" dirty="0" smtClean="0">
                <a:solidFill>
                  <a:srgbClr val="000000"/>
                </a:solidFill>
                <a:effectLst/>
                <a:latin typeface="Arial"/>
                <a:ea typeface="Arial"/>
                <a:cs typeface="Arial"/>
                <a:sym typeface="Arial"/>
              </a:rPr>
              <a:t>CO</a:t>
            </a:r>
            <a:r>
              <a:rPr lang="de-DE" sz="1100" b="0" i="0" u="none" strike="noStrike" cap="none" baseline="-25000" dirty="0" smtClean="0">
                <a:solidFill>
                  <a:srgbClr val="000000"/>
                </a:solidFill>
                <a:effectLst/>
                <a:latin typeface="Arial"/>
                <a:ea typeface="Arial"/>
                <a:cs typeface="Arial"/>
                <a:sym typeface="Arial"/>
              </a:rPr>
              <a:t>2</a:t>
            </a:r>
            <a:r>
              <a:rPr lang="de-DE" i="0" baseline="0" dirty="0" smtClean="0"/>
              <a:t> </a:t>
            </a:r>
            <a:r>
              <a:rPr lang="de-DE" i="0" baseline="0" dirty="0"/>
              <a:t>reduzieren können und welche Strategien dabei besonders gut funktionieren. (</a:t>
            </a:r>
            <a:r>
              <a:rPr lang="de-DE" i="1" baseline="0" dirty="0"/>
              <a:t>KLICK</a:t>
            </a:r>
            <a:r>
              <a:rPr lang="de-DE" i="0" baseline="0" dirty="0"/>
              <a:t>) Deshalb wollen wir herausfinden, was die wichtigsten Gründe sind, die bei euch zu LMA geführt haben. </a:t>
            </a:r>
            <a:endParaRPr i="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dirty="0" smtClean="0"/>
              <a:t>Die Dateneingabe in den Food </a:t>
            </a:r>
            <a:r>
              <a:rPr lang="de-DE" baseline="0" dirty="0" err="1" smtClean="0"/>
              <a:t>Waste</a:t>
            </a:r>
            <a:r>
              <a:rPr lang="de-DE" baseline="0" dirty="0" smtClean="0"/>
              <a:t> </a:t>
            </a:r>
            <a:r>
              <a:rPr lang="de-DE" baseline="0" dirty="0" err="1" smtClean="0"/>
              <a:t>Tracker</a:t>
            </a:r>
            <a:r>
              <a:rPr lang="de-DE" baseline="0" dirty="0" smtClean="0"/>
              <a:t> wird heute genau so sein wie in der Forschungsphase zu Hause (haben wir euch gerade vorgestellt).</a:t>
            </a:r>
            <a:endParaRPr lang="de-DE" dirty="0" smtClean="0"/>
          </a:p>
          <a:p>
            <a:r>
              <a:rPr lang="de-DE" dirty="0" smtClean="0"/>
              <a:t>Folgt also dem Menü des Food</a:t>
            </a:r>
            <a:r>
              <a:rPr lang="de-DE" baseline="0" dirty="0" smtClean="0"/>
              <a:t> </a:t>
            </a:r>
            <a:r>
              <a:rPr lang="de-DE" baseline="0" dirty="0" err="1" smtClean="0"/>
              <a:t>Waste</a:t>
            </a:r>
            <a:r>
              <a:rPr lang="de-DE" baseline="0" dirty="0" smtClean="0"/>
              <a:t> </a:t>
            </a:r>
            <a:r>
              <a:rPr lang="de-DE" baseline="0" dirty="0" err="1" smtClean="0"/>
              <a:t>Trackers</a:t>
            </a:r>
            <a:r>
              <a:rPr lang="de-DE" baseline="0" dirty="0" smtClean="0"/>
              <a:t>. Das heißt, ihr wählt die Lebensmittelkategorie aus, tragt das von euch ermittelte Gewicht ein (</a:t>
            </a:r>
            <a:r>
              <a:rPr lang="de-DE" baseline="0" dirty="0" err="1" smtClean="0"/>
              <a:t>auf‘s</a:t>
            </a:r>
            <a:r>
              <a:rPr lang="de-DE" baseline="0" dirty="0" smtClean="0"/>
              <a:t> volle Gramm gerundet), wählt die Gründe für das Entstehen des Lebensmittelabfalls aus und klickt das Datum der Entstehung des Abfalls an. </a:t>
            </a:r>
          </a:p>
          <a:p>
            <a:r>
              <a:rPr lang="de-DE" baseline="0" dirty="0" smtClean="0"/>
              <a:t>Bei den Gründen helfen euch die kurzen Textbeispiele…</a:t>
            </a:r>
            <a:endParaRPr lang="de-DE" dirty="0" smtClean="0"/>
          </a:p>
        </p:txBody>
      </p:sp>
      <p:sp>
        <p:nvSpPr>
          <p:cNvPr id="4" name="Foliennummernplatzhalter 3"/>
          <p:cNvSpPr>
            <a:spLocks noGrp="1"/>
          </p:cNvSpPr>
          <p:nvPr>
            <p:ph type="sldNum" sz="quarter" idx="10"/>
          </p:nvPr>
        </p:nvSpPr>
        <p:spPr/>
        <p:txBody>
          <a:bodyPr/>
          <a:lstStyle/>
          <a:p>
            <a:fld id="{F77DCBC6-C1A9-4458-8BBC-36B23F973B83}" type="slidenum">
              <a:rPr lang="de-DE" smtClean="0"/>
              <a:t>20</a:t>
            </a:fld>
            <a:endParaRPr lang="de-DE"/>
          </a:p>
        </p:txBody>
      </p:sp>
    </p:spTree>
    <p:extLst>
      <p:ext uri="{BB962C8B-B14F-4D97-AF65-F5344CB8AC3E}">
        <p14:creationId xmlns:p14="http://schemas.microsoft.com/office/powerpoint/2010/main" val="18325629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i="1" dirty="0" smtClean="0"/>
              <a:t>…(hochhalten)</a:t>
            </a:r>
            <a:r>
              <a:rPr lang="de-DE" i="1" baseline="0" dirty="0" smtClean="0"/>
              <a:t> </a:t>
            </a:r>
            <a:r>
              <a:rPr lang="de-DE" dirty="0" smtClean="0"/>
              <a:t>in denen eine</a:t>
            </a:r>
            <a:r>
              <a:rPr lang="de-DE" baseline="0" dirty="0" smtClean="0"/>
              <a:t> kleine Geschichte erzählt wird, wie es zu dem Lebensmittelabfall kam. Leitet aus diesen Beispielen die Gründe ab und kreuzt sie an. </a:t>
            </a:r>
            <a:endParaRPr lang="de-DE" dirty="0"/>
          </a:p>
        </p:txBody>
      </p:sp>
      <p:sp>
        <p:nvSpPr>
          <p:cNvPr id="4" name="Foliennummernplatzhalter 3"/>
          <p:cNvSpPr>
            <a:spLocks noGrp="1"/>
          </p:cNvSpPr>
          <p:nvPr>
            <p:ph type="sldNum" sz="quarter" idx="10"/>
          </p:nvPr>
        </p:nvSpPr>
        <p:spPr/>
        <p:txBody>
          <a:bodyPr/>
          <a:lstStyle/>
          <a:p>
            <a:fld id="{F77DCBC6-C1A9-4458-8BBC-36B23F973B83}" type="slidenum">
              <a:rPr lang="de-DE" smtClean="0"/>
              <a:t>21</a:t>
            </a:fld>
            <a:endParaRPr lang="de-DE"/>
          </a:p>
        </p:txBody>
      </p:sp>
    </p:spTree>
    <p:extLst>
      <p:ext uri="{BB962C8B-B14F-4D97-AF65-F5344CB8AC3E}">
        <p14:creationId xmlns:p14="http://schemas.microsoft.com/office/powerpoint/2010/main" val="2257449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dirty="0" smtClean="0"/>
              <a:t>Nehmt nun die </a:t>
            </a:r>
            <a:r>
              <a:rPr lang="de-DE" baseline="0" dirty="0" smtClean="0"/>
              <a:t>Waage, die Handschuhe usw. zur Hand.</a:t>
            </a:r>
            <a:endParaRPr lang="de-DE" dirty="0" smtClean="0"/>
          </a:p>
          <a:p>
            <a:r>
              <a:rPr lang="de-DE" dirty="0" smtClean="0"/>
              <a:t>Bevor ihr anfangt zu wiegen, zieht euch ggf. Einmalhandschuhe an. Stellt das</a:t>
            </a:r>
            <a:r>
              <a:rPr lang="de-DE" baseline="0" dirty="0" smtClean="0"/>
              <a:t> LMA-Messbehältnis </a:t>
            </a:r>
            <a:r>
              <a:rPr lang="de-DE" i="1" baseline="0" dirty="0" smtClean="0"/>
              <a:t>(hochhalten) </a:t>
            </a:r>
            <a:r>
              <a:rPr lang="de-DE" baseline="0" dirty="0" smtClean="0"/>
              <a:t>auf die Waage und tariert die Waage mit der TARA-Taste auf 0. So zeigt euch die Waage nur das Gewicht des Inhalts an.</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de-DE" baseline="0" dirty="0" smtClean="0"/>
              <a:t>Wenn ihr einen Lebensmittelabfall gewogen und eingetragen habt, entsorgt ihr ihn in den Müllbeutel auf eurem Tisch. </a:t>
            </a:r>
            <a:endParaRPr lang="de-DE" dirty="0" smtClean="0"/>
          </a:p>
          <a:p>
            <a:endParaRPr lang="de-DE" dirty="0"/>
          </a:p>
        </p:txBody>
      </p:sp>
      <p:sp>
        <p:nvSpPr>
          <p:cNvPr id="4" name="Foliennummernplatzhalter 3"/>
          <p:cNvSpPr>
            <a:spLocks noGrp="1"/>
          </p:cNvSpPr>
          <p:nvPr>
            <p:ph type="sldNum" sz="quarter" idx="10"/>
          </p:nvPr>
        </p:nvSpPr>
        <p:spPr/>
        <p:txBody>
          <a:bodyPr/>
          <a:lstStyle/>
          <a:p>
            <a:fld id="{F77DCBC6-C1A9-4458-8BBC-36B23F973B83}" type="slidenum">
              <a:rPr lang="de-DE" smtClean="0"/>
              <a:t>22</a:t>
            </a:fld>
            <a:endParaRPr lang="de-DE"/>
          </a:p>
        </p:txBody>
      </p:sp>
    </p:spTree>
    <p:extLst>
      <p:ext uri="{BB962C8B-B14F-4D97-AF65-F5344CB8AC3E}">
        <p14:creationId xmlns:p14="http://schemas.microsoft.com/office/powerpoint/2010/main" val="2402305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dirty="0" smtClean="0"/>
              <a:t>Nach der vollständigen Dateneingabe werdet</a:t>
            </a:r>
            <a:r>
              <a:rPr lang="de-DE" baseline="0" dirty="0" smtClean="0"/>
              <a:t> ihr einsehen können, welche Klimabelastung durch die Beispiel-LMA entstanden ist. Es wird euch angezeigt, welche eurer Abfälle besonders klimabelastend sind und welche Gründe zu besonders hohen THG-Emissionen geführt haben. Aber das erfahrt ihr erst, wenn ihr alles vollständig gewogen und eingetragen habt.</a:t>
            </a:r>
            <a:endParaRPr lang="de-DE" dirty="0"/>
          </a:p>
        </p:txBody>
      </p:sp>
    </p:spTree>
    <p:extLst>
      <p:ext uri="{BB962C8B-B14F-4D97-AF65-F5344CB8AC3E}">
        <p14:creationId xmlns:p14="http://schemas.microsoft.com/office/powerpoint/2010/main" val="21342090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i="0" dirty="0" smtClean="0"/>
              <a:t>Habt ihr Fragen? </a:t>
            </a:r>
          </a:p>
          <a:p>
            <a:r>
              <a:rPr lang="de-DE" i="1" dirty="0" smtClean="0"/>
              <a:t>Offene</a:t>
            </a:r>
            <a:r>
              <a:rPr lang="de-DE" i="1" baseline="0" dirty="0" smtClean="0"/>
              <a:t> Fragen klären. Hinweis, dass das gesamte Vorgehen für die folgende Übung auch auf dem </a:t>
            </a:r>
            <a:r>
              <a:rPr lang="de-DE" b="1" i="1" baseline="0" dirty="0" smtClean="0"/>
              <a:t>Handout</a:t>
            </a:r>
            <a:r>
              <a:rPr lang="de-DE" i="1" baseline="0" dirty="0" smtClean="0"/>
              <a:t> erklärt ist.</a:t>
            </a:r>
          </a:p>
          <a:p>
            <a:r>
              <a:rPr lang="de-DE" i="1" baseline="0" dirty="0" smtClean="0"/>
              <a:t>Wenn keine Fragen mehr sind: Gruppeneinteilung (nach Sitzordnung jeweils zu dritt/viert zu einer Gruppe zusammenfassen, Gruppen mit Zahlen benennen).</a:t>
            </a:r>
          </a:p>
          <a:p>
            <a:r>
              <a:rPr lang="de-DE" i="1" baseline="0" dirty="0" smtClean="0"/>
              <a:t>Gruppen zu ihren Tischen schicken (die TN sollten ihren Stuhl und ihren Stift mitnehmen).</a:t>
            </a:r>
            <a:endParaRPr lang="de-DE" i="1" dirty="0"/>
          </a:p>
        </p:txBody>
      </p:sp>
      <p:sp>
        <p:nvSpPr>
          <p:cNvPr id="4" name="Foliennummernplatzhalter 3"/>
          <p:cNvSpPr>
            <a:spLocks noGrp="1"/>
          </p:cNvSpPr>
          <p:nvPr>
            <p:ph type="sldNum" sz="quarter" idx="10"/>
          </p:nvPr>
        </p:nvSpPr>
        <p:spPr/>
        <p:txBody>
          <a:bodyPr/>
          <a:lstStyle/>
          <a:p>
            <a:fld id="{F77DCBC6-C1A9-4458-8BBC-36B23F973B83}" type="slidenum">
              <a:rPr lang="de-DE" smtClean="0"/>
              <a:t>24</a:t>
            </a:fld>
            <a:endParaRPr lang="de-DE"/>
          </a:p>
        </p:txBody>
      </p:sp>
    </p:spTree>
    <p:extLst>
      <p:ext uri="{BB962C8B-B14F-4D97-AF65-F5344CB8AC3E}">
        <p14:creationId xmlns:p14="http://schemas.microsoft.com/office/powerpoint/2010/main" val="12923524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Dann nehmt euch jetzt eure Test-Lebensmittelabfälle und legt los! Viel Spaß!</a:t>
            </a:r>
            <a:endParaRPr lang="de-DE" dirty="0"/>
          </a:p>
        </p:txBody>
      </p:sp>
      <p:sp>
        <p:nvSpPr>
          <p:cNvPr id="4" name="Foliennummernplatzhalter 3"/>
          <p:cNvSpPr>
            <a:spLocks noGrp="1"/>
          </p:cNvSpPr>
          <p:nvPr>
            <p:ph type="sldNum" sz="quarter" idx="10"/>
          </p:nvPr>
        </p:nvSpPr>
        <p:spPr/>
        <p:txBody>
          <a:bodyPr/>
          <a:lstStyle/>
          <a:p>
            <a:fld id="{F77DCBC6-C1A9-4458-8BBC-36B23F973B83}" type="slidenum">
              <a:rPr lang="de-DE" smtClean="0"/>
              <a:t>25</a:t>
            </a:fld>
            <a:endParaRPr lang="de-DE"/>
          </a:p>
        </p:txBody>
      </p:sp>
    </p:spTree>
    <p:extLst>
      <p:ext uri="{BB962C8B-B14F-4D97-AF65-F5344CB8AC3E}">
        <p14:creationId xmlns:p14="http://schemas.microsoft.com/office/powerpoint/2010/main" val="285182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5bb6311090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5bb6311090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a:t>Doch zunächst</a:t>
            </a:r>
            <a:r>
              <a:rPr lang="de-DE" baseline="0" dirty="0"/>
              <a:t> einmal wollen wir eine wichtige Frage klären: Was sind Lebensmittelabfälle? Dafür haben wir euch eine Definition mitgebracht. </a:t>
            </a:r>
            <a:endParaRPr lang="de-DE" baseline="0" dirty="0" smtClean="0"/>
          </a:p>
          <a:p>
            <a:pPr marL="0" lvl="0" indent="0" algn="l" rtl="0">
              <a:spcBef>
                <a:spcPts val="0"/>
              </a:spcBef>
              <a:spcAft>
                <a:spcPts val="0"/>
              </a:spcAft>
              <a:buNone/>
            </a:pPr>
            <a:endParaRPr lang="de-DE" baseline="0" dirty="0"/>
          </a:p>
          <a:p>
            <a:pPr marL="0" lvl="0" indent="0" algn="l" rtl="0">
              <a:spcBef>
                <a:spcPts val="0"/>
              </a:spcBef>
              <a:spcAft>
                <a:spcPts val="0"/>
              </a:spcAft>
              <a:buNone/>
            </a:pPr>
            <a:r>
              <a:rPr lang="de-DE" baseline="0" dirty="0"/>
              <a:t>Lebensmittelabfälle sind für uns: Alle Lebensmittelbestandteile, die in euren Haushalten entsorgt, kompostiert, verfüttert oder anderweitig verwendet oder verwertet werden. Also alles, was ihr nicht esst, sondern zu Abfall macht - egal ob ihr die Lebensmittel in die Tonne werft, sie eurem Hund gebt, auf den Komposthaufen im Garten schmeißt oder als Deko aufhängt. </a:t>
            </a:r>
          </a:p>
          <a:p>
            <a:pPr marL="0" lvl="0" indent="0" algn="l" rtl="0">
              <a:spcBef>
                <a:spcPts val="0"/>
              </a:spcBef>
              <a:spcAft>
                <a:spcPts val="0"/>
              </a:spcAft>
              <a:buNone/>
            </a:pPr>
            <a:r>
              <a:rPr lang="de-DE" baseline="0" dirty="0"/>
              <a:t>(</a:t>
            </a:r>
            <a:r>
              <a:rPr lang="de-DE" i="1" baseline="0" dirty="0"/>
              <a:t>KLICK</a:t>
            </a:r>
            <a:r>
              <a:rPr lang="de-DE" baseline="0" dirty="0"/>
              <a:t>)</a:t>
            </a:r>
          </a:p>
          <a:p>
            <a:pPr marL="0" lvl="0" indent="0" algn="l" rtl="0">
              <a:spcBef>
                <a:spcPts val="0"/>
              </a:spcBef>
              <a:spcAft>
                <a:spcPts val="0"/>
              </a:spcAft>
              <a:buNone/>
            </a:pPr>
            <a:endParaRPr lang="de-DE" baseline="0" dirty="0" smtClean="0"/>
          </a:p>
          <a:p>
            <a:pPr marL="0" lvl="0" indent="0" algn="l" rtl="0">
              <a:spcBef>
                <a:spcPts val="0"/>
              </a:spcBef>
              <a:spcAft>
                <a:spcPts val="0"/>
              </a:spcAft>
              <a:buNone/>
            </a:pPr>
            <a:r>
              <a:rPr lang="de-DE" baseline="0" dirty="0" smtClean="0"/>
              <a:t>Was </a:t>
            </a:r>
            <a:r>
              <a:rPr lang="de-DE" baseline="0" dirty="0"/>
              <a:t>wir in unserer Definition ausschließen sind Getränke, </a:t>
            </a:r>
            <a:r>
              <a:rPr lang="de-DE" baseline="0" dirty="0" smtClean="0"/>
              <a:t>Kerne, Knochen und nicht essbare Schalen. Wir </a:t>
            </a:r>
            <a:r>
              <a:rPr lang="de-DE" baseline="0" dirty="0"/>
              <a:t>messen keine Getränke, weil es bei der Messung zu viel Aufwand macht. </a:t>
            </a:r>
            <a:r>
              <a:rPr lang="de-DE" baseline="0" dirty="0" smtClean="0"/>
              <a:t>Eine Ausnahme  stellen Milch und Milchprodukte dar. Wir messen diese, weil sie häufig beim Kochen verwendet werden (z. B. für Saucen). Kerne, Knochen und nicht essbare Schalen (z. B. Bananenschalen) haben </a:t>
            </a:r>
            <a:r>
              <a:rPr lang="de-DE" baseline="0" dirty="0"/>
              <a:t>wir ausgeschlossen, weil sie in den allermeisten Fällen für uns nicht genießbar sind. Das heißt, es sind Abfälle, die sich nicht vermeiden lassen. Wir haben sie ausgeschlossen, weil die Datengrundlage, die wir nutzen, auch diese Definition verwendet. Das heißt, die Studie von </a:t>
            </a:r>
            <a:r>
              <a:rPr lang="de-DE" baseline="0" dirty="0" err="1" smtClean="0"/>
              <a:t>Beretta</a:t>
            </a:r>
            <a:r>
              <a:rPr lang="de-DE" baseline="0" dirty="0" smtClean="0"/>
              <a:t> et al. (2017) </a:t>
            </a:r>
            <a:r>
              <a:rPr lang="de-DE" baseline="0" dirty="0"/>
              <a:t>liefert uns Zahlen dazu, wie viel </a:t>
            </a:r>
            <a:r>
              <a:rPr lang="de-DE" sz="1100" b="0" i="0" u="none" strike="noStrike" cap="none" dirty="0" smtClean="0">
                <a:solidFill>
                  <a:srgbClr val="000000"/>
                </a:solidFill>
                <a:effectLst/>
                <a:latin typeface="Arial"/>
                <a:ea typeface="Arial"/>
                <a:cs typeface="Arial"/>
                <a:sym typeface="Arial"/>
              </a:rPr>
              <a:t>CO</a:t>
            </a:r>
            <a:r>
              <a:rPr lang="de-DE" sz="1100" b="0" i="0" u="none" strike="noStrike" cap="none" baseline="-25000" dirty="0" smtClean="0">
                <a:solidFill>
                  <a:srgbClr val="000000"/>
                </a:solidFill>
                <a:effectLst/>
                <a:latin typeface="Arial"/>
                <a:ea typeface="Arial"/>
                <a:cs typeface="Arial"/>
                <a:sym typeface="Arial"/>
              </a:rPr>
              <a:t>2</a:t>
            </a:r>
            <a:r>
              <a:rPr lang="de-DE" baseline="0" dirty="0" smtClean="0"/>
              <a:t>eq durch </a:t>
            </a:r>
            <a:r>
              <a:rPr lang="de-DE" baseline="0" dirty="0"/>
              <a:t>vermeidbare LMA </a:t>
            </a:r>
            <a:r>
              <a:rPr lang="de-DE" baseline="0" dirty="0" smtClean="0"/>
              <a:t>entstehen.</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de-DE" baseline="0" dirty="0"/>
              <a:t>Wir wollen uns nun an ein paar Beispielen angucken, was diese Definition genau bedeutet. Das machen wir in Form eines kleinen Quiz! </a:t>
            </a:r>
          </a:p>
          <a:p>
            <a:pPr marL="158750" indent="0">
              <a:buNone/>
            </a:pPr>
            <a:r>
              <a:rPr lang="de-DE" baseline="0" dirty="0"/>
              <a:t>(KLICK) </a:t>
            </a:r>
          </a:p>
          <a:p>
            <a:pPr marL="158750" indent="0">
              <a:buNone/>
            </a:pPr>
            <a:r>
              <a:rPr lang="de-DE" baseline="0" dirty="0"/>
              <a:t>Wir zeigen euch gleich Bestandteile von Lebensmitteln und ihr schätzt ein, was ihr davon </a:t>
            </a:r>
            <a:r>
              <a:rPr lang="de-DE" baseline="0" dirty="0" smtClean="0"/>
              <a:t>essen </a:t>
            </a:r>
            <a:r>
              <a:rPr lang="de-DE" baseline="0" dirty="0"/>
              <a:t>würdet. </a:t>
            </a:r>
          </a:p>
          <a:p>
            <a:pPr marL="158750" indent="0">
              <a:buNone/>
            </a:pPr>
            <a:r>
              <a:rPr lang="de-DE" baseline="0" dirty="0"/>
              <a:t>(KLICK)</a:t>
            </a:r>
          </a:p>
          <a:p>
            <a:pPr marL="158750" indent="0">
              <a:buNone/>
            </a:pPr>
            <a:r>
              <a:rPr lang="de-DE" baseline="0" dirty="0"/>
              <a:t>Auf euren Tischen findet ihr eine rote und eine </a:t>
            </a:r>
            <a:r>
              <a:rPr lang="de-DE" baseline="0" dirty="0" smtClean="0"/>
              <a:t>blaue </a:t>
            </a:r>
            <a:r>
              <a:rPr lang="de-DE" baseline="0" dirty="0"/>
              <a:t>Karte. </a:t>
            </a:r>
            <a:r>
              <a:rPr lang="de-DE" baseline="0" dirty="0" smtClean="0"/>
              <a:t>Blau </a:t>
            </a:r>
            <a:r>
              <a:rPr lang="de-DE" baseline="0" dirty="0"/>
              <a:t>steht für </a:t>
            </a:r>
            <a:r>
              <a:rPr lang="de-DE" baseline="0" dirty="0" smtClean="0"/>
              <a:t>„Ja</a:t>
            </a:r>
            <a:r>
              <a:rPr lang="de-DE" baseline="0" dirty="0"/>
              <a:t>, würde ich </a:t>
            </a:r>
            <a:r>
              <a:rPr lang="de-DE" baseline="0" dirty="0" smtClean="0"/>
              <a:t>essen“. </a:t>
            </a:r>
            <a:r>
              <a:rPr lang="de-DE" baseline="0" dirty="0"/>
              <a:t>Rot steht für </a:t>
            </a:r>
            <a:r>
              <a:rPr lang="de-DE" baseline="0" dirty="0" smtClean="0"/>
              <a:t>„Nein</a:t>
            </a:r>
            <a:r>
              <a:rPr lang="de-DE" baseline="0" dirty="0"/>
              <a:t>, würde ich </a:t>
            </a:r>
            <a:r>
              <a:rPr lang="de-DE" baseline="0" dirty="0" smtClean="0"/>
              <a:t>entsorgen oder anders verwerten (z. B. verfüttern)“. </a:t>
            </a:r>
            <a:endParaRPr lang="de-DE" baseline="0" dirty="0"/>
          </a:p>
          <a:p>
            <a:pPr marL="158750" indent="0">
              <a:buNone/>
            </a:pPr>
            <a:r>
              <a:rPr lang="de-DE" baseline="0" dirty="0"/>
              <a:t>Dann schnappt euch eure Karten und los geht‘s!</a:t>
            </a:r>
            <a:endParaRPr lang="de-DE" dirty="0"/>
          </a:p>
        </p:txBody>
      </p:sp>
      <p:sp>
        <p:nvSpPr>
          <p:cNvPr id="4" name="Foliennummernplatzhalter 3"/>
          <p:cNvSpPr>
            <a:spLocks noGrp="1"/>
          </p:cNvSpPr>
          <p:nvPr>
            <p:ph type="sldNum" sz="quarter" idx="10"/>
          </p:nvPr>
        </p:nvSpPr>
        <p:spPr/>
        <p:txBody>
          <a:bodyPr/>
          <a:lstStyle/>
          <a:p>
            <a:fld id="{3A6CA625-EDDC-46B1-A9C1-CDBA3D84DDC6}" type="slidenum">
              <a:rPr lang="de-DE" smtClean="0"/>
              <a:t>4</a:t>
            </a:fld>
            <a:endParaRPr lang="de-DE"/>
          </a:p>
        </p:txBody>
      </p:sp>
    </p:spTree>
    <p:extLst>
      <p:ext uri="{BB962C8B-B14F-4D97-AF65-F5344CB8AC3E}">
        <p14:creationId xmlns:p14="http://schemas.microsoft.com/office/powerpoint/2010/main" val="35155285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de-DE" i="1" dirty="0"/>
              <a:t>Nach und nach einblenden</a:t>
            </a:r>
          </a:p>
        </p:txBody>
      </p:sp>
      <p:sp>
        <p:nvSpPr>
          <p:cNvPr id="4" name="Foliennummernplatzhalter 3"/>
          <p:cNvSpPr>
            <a:spLocks noGrp="1"/>
          </p:cNvSpPr>
          <p:nvPr>
            <p:ph type="sldNum" sz="quarter" idx="10"/>
          </p:nvPr>
        </p:nvSpPr>
        <p:spPr/>
        <p:txBody>
          <a:bodyPr/>
          <a:lstStyle/>
          <a:p>
            <a:fld id="{3A6CA625-EDDC-46B1-A9C1-CDBA3D84DDC6}" type="slidenum">
              <a:rPr lang="de-DE" smtClean="0"/>
              <a:t>5</a:t>
            </a:fld>
            <a:endParaRPr lang="de-DE"/>
          </a:p>
        </p:txBody>
      </p:sp>
    </p:spTree>
    <p:extLst>
      <p:ext uri="{BB962C8B-B14F-4D97-AF65-F5344CB8AC3E}">
        <p14:creationId xmlns:p14="http://schemas.microsoft.com/office/powerpoint/2010/main" val="1149967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de-DE" baseline="0" dirty="0"/>
              <a:t>Alles ist essbar! </a:t>
            </a:r>
            <a:r>
              <a:rPr lang="de-DE" baseline="0" dirty="0" smtClean="0"/>
              <a:t>(</a:t>
            </a:r>
            <a:r>
              <a:rPr lang="de-DE" i="1" baseline="0" dirty="0" smtClean="0"/>
              <a:t>Blaue </a:t>
            </a:r>
            <a:r>
              <a:rPr lang="de-DE" i="1" baseline="0" dirty="0"/>
              <a:t>Karte hochheben</a:t>
            </a:r>
            <a:r>
              <a:rPr lang="de-DE" baseline="0" dirty="0"/>
              <a:t>)</a:t>
            </a:r>
            <a:endParaRPr lang="de-DE" dirty="0"/>
          </a:p>
          <a:p>
            <a:pPr marL="158750" indent="0">
              <a:buNone/>
            </a:pPr>
            <a:r>
              <a:rPr lang="de-DE" dirty="0"/>
              <a:t>Ihr seht, beim Essen</a:t>
            </a:r>
            <a:r>
              <a:rPr lang="de-DE" baseline="0" dirty="0"/>
              <a:t> einer </a:t>
            </a:r>
            <a:r>
              <a:rPr lang="de-DE" baseline="0" dirty="0" smtClean="0"/>
              <a:t>Möhre </a:t>
            </a:r>
            <a:r>
              <a:rPr lang="de-DE" baseline="0" dirty="0"/>
              <a:t>muss kein Lebensmittelabfall entstehen. Alles an ihr ist essbar, und es gibt viele kreative Ideen, was man aus ihren Bestandteilen machen kann, z. B. Pesto, </a:t>
            </a:r>
            <a:r>
              <a:rPr lang="de-DE" baseline="0" dirty="0" smtClean="0"/>
              <a:t>das </a:t>
            </a:r>
            <a:r>
              <a:rPr lang="de-DE" baseline="0" dirty="0"/>
              <a:t>lecker intensiv und </a:t>
            </a:r>
            <a:r>
              <a:rPr lang="de-DE" baseline="0" dirty="0" err="1"/>
              <a:t>nussig</a:t>
            </a:r>
            <a:r>
              <a:rPr lang="de-DE" baseline="0" dirty="0"/>
              <a:t> schmecken kann.</a:t>
            </a:r>
            <a:endParaRPr lang="de-DE" dirty="0"/>
          </a:p>
          <a:p>
            <a:pPr marL="158750" indent="0">
              <a:buNone/>
            </a:pPr>
            <a:endParaRPr lang="de-DE" dirty="0"/>
          </a:p>
          <a:p>
            <a:pPr marL="158750" indent="0">
              <a:buNone/>
            </a:pPr>
            <a:r>
              <a:rPr lang="de-DE" i="1" dirty="0" smtClean="0"/>
              <a:t>Bei </a:t>
            </a:r>
            <a:r>
              <a:rPr lang="de-DE" i="1" dirty="0"/>
              <a:t>gesundheitlichen Bedenken:</a:t>
            </a:r>
          </a:p>
          <a:p>
            <a:pPr marL="158750" indent="0">
              <a:buNone/>
            </a:pPr>
            <a:r>
              <a:rPr lang="de-DE" i="1" dirty="0" smtClean="0"/>
              <a:t>Kein </a:t>
            </a:r>
            <a:r>
              <a:rPr lang="de-DE" i="1" dirty="0"/>
              <a:t>abschließender </a:t>
            </a:r>
            <a:r>
              <a:rPr lang="de-DE" i="1" dirty="0" smtClean="0"/>
              <a:t>Forschungsstand zur</a:t>
            </a:r>
            <a:r>
              <a:rPr lang="de-DE" i="1" baseline="0" dirty="0" smtClean="0"/>
              <a:t> Essbarkeit von Möhrengrün</a:t>
            </a:r>
            <a:r>
              <a:rPr lang="de-DE" i="1" dirty="0" smtClean="0"/>
              <a:t>, </a:t>
            </a:r>
            <a:r>
              <a:rPr lang="de-DE" i="1" dirty="0"/>
              <a:t>da: „</a:t>
            </a:r>
            <a:r>
              <a:rPr lang="de-DE" sz="1200" b="0" i="1" kern="1200" dirty="0">
                <a:solidFill>
                  <a:schemeClr val="tx1"/>
                </a:solidFill>
                <a:effectLst/>
                <a:latin typeface="+mn-lt"/>
                <a:ea typeface="+mn-ea"/>
                <a:cs typeface="+mn-cs"/>
              </a:rPr>
              <a:t>Pflanzenteile wie Möhrengrün oder </a:t>
            </a:r>
            <a:r>
              <a:rPr lang="de-DE" sz="1200" b="0" i="1" kern="1200" dirty="0" err="1">
                <a:solidFill>
                  <a:schemeClr val="tx1"/>
                </a:solidFill>
                <a:effectLst/>
                <a:latin typeface="+mn-lt"/>
                <a:ea typeface="+mn-ea"/>
                <a:cs typeface="+mn-cs"/>
              </a:rPr>
              <a:t>Kohlrabiblätter</a:t>
            </a:r>
            <a:r>
              <a:rPr lang="de-DE" sz="1200" b="0" i="1" kern="1200" dirty="0">
                <a:solidFill>
                  <a:schemeClr val="tx1"/>
                </a:solidFill>
                <a:effectLst/>
                <a:latin typeface="+mn-lt"/>
                <a:ea typeface="+mn-ea"/>
                <a:cs typeface="+mn-cs"/>
              </a:rPr>
              <a:t> werden bisher wenig auf Rückstände untersucht, da nicht von ihrem Verzehr als Lebensmittel ausgegangen wird. Daher ist nicht auszuschließen, dass sie mit Pflanzenschutzmitteln oder anderen unerwünschten Substanzen belastet sein könnten</a:t>
            </a:r>
            <a:r>
              <a:rPr lang="de-DE" sz="1200" b="0" i="1" kern="1200" dirty="0" smtClean="0">
                <a:solidFill>
                  <a:schemeClr val="tx1"/>
                </a:solidFill>
                <a:effectLst/>
                <a:latin typeface="+mn-lt"/>
                <a:ea typeface="+mn-ea"/>
                <a:cs typeface="+mn-cs"/>
              </a:rPr>
              <a:t>.“ (</a:t>
            </a:r>
            <a:r>
              <a:rPr lang="de-DE" sz="1200" i="1" dirty="0" smtClean="0">
                <a:hlinkClick r:id="rId3"/>
              </a:rPr>
              <a:t>https://www.bzfe.de/inhalt/vom-blatt-bis-zur-wurzel-31270.html</a:t>
            </a:r>
            <a:r>
              <a:rPr lang="de-DE" sz="1200" b="0" i="1" kern="1200" dirty="0" smtClean="0">
                <a:solidFill>
                  <a:schemeClr val="tx1"/>
                </a:solidFill>
                <a:effectLst/>
                <a:latin typeface="+mn-lt"/>
                <a:ea typeface="+mn-ea"/>
                <a:cs typeface="+mn-cs"/>
              </a:rPr>
              <a:t>)</a:t>
            </a:r>
            <a:r>
              <a:rPr lang="de-DE" sz="1200" b="0" i="1" kern="1200" baseline="0" dirty="0" smtClean="0">
                <a:solidFill>
                  <a:schemeClr val="tx1"/>
                </a:solidFill>
                <a:effectLst/>
                <a:latin typeface="+mn-lt"/>
                <a:ea typeface="+mn-ea"/>
                <a:cs typeface="+mn-cs"/>
              </a:rPr>
              <a:t> </a:t>
            </a:r>
          </a:p>
          <a:p>
            <a:pPr marL="158750" indent="0">
              <a:buNone/>
            </a:pPr>
            <a:r>
              <a:rPr lang="de-DE" sz="1100" b="0" i="1" kern="0" baseline="0" dirty="0" smtClean="0">
                <a:solidFill>
                  <a:srgbClr val="000000"/>
                </a:solidFill>
                <a:effectLst/>
                <a:latin typeface="Arial"/>
                <a:ea typeface="+mn-ea"/>
                <a:cs typeface="Arial"/>
              </a:rPr>
              <a:t>W</a:t>
            </a:r>
            <a:r>
              <a:rPr lang="de-DE" i="1" dirty="0" smtClean="0"/>
              <a:t>ir </a:t>
            </a:r>
            <a:r>
              <a:rPr lang="de-DE" i="1" dirty="0"/>
              <a:t>sehen </a:t>
            </a:r>
            <a:r>
              <a:rPr lang="de-DE" i="1" dirty="0" smtClean="0"/>
              <a:t>Möhrengrün</a:t>
            </a:r>
            <a:r>
              <a:rPr lang="de-DE" i="1" baseline="0" dirty="0" smtClean="0"/>
              <a:t> in unserem Projekt aber</a:t>
            </a:r>
            <a:r>
              <a:rPr lang="de-DE" i="1" dirty="0" smtClean="0"/>
              <a:t> </a:t>
            </a:r>
            <a:r>
              <a:rPr lang="de-DE" i="1" dirty="0"/>
              <a:t>nicht als unvermeidbaren LMA, da Bio-Landwirtschaft einen Verzehr </a:t>
            </a:r>
            <a:r>
              <a:rPr lang="de-DE" i="1" dirty="0" smtClean="0"/>
              <a:t>möglich macht.</a:t>
            </a:r>
            <a:endParaRPr lang="de-DE" i="1" dirty="0"/>
          </a:p>
          <a:p>
            <a:endParaRPr lang="de-DE" dirty="0"/>
          </a:p>
        </p:txBody>
      </p:sp>
      <p:sp>
        <p:nvSpPr>
          <p:cNvPr id="4" name="Foliennummernplatzhalter 3"/>
          <p:cNvSpPr>
            <a:spLocks noGrp="1"/>
          </p:cNvSpPr>
          <p:nvPr>
            <p:ph type="sldNum" sz="quarter" idx="10"/>
          </p:nvPr>
        </p:nvSpPr>
        <p:spPr/>
        <p:txBody>
          <a:bodyPr/>
          <a:lstStyle/>
          <a:p>
            <a:fld id="{3A6CA625-EDDC-46B1-A9C1-CDBA3D84DDC6}" type="slidenum">
              <a:rPr lang="de-DE" smtClean="0"/>
              <a:t>6</a:t>
            </a:fld>
            <a:endParaRPr lang="de-DE"/>
          </a:p>
        </p:txBody>
      </p:sp>
    </p:spTree>
    <p:extLst>
      <p:ext uri="{BB962C8B-B14F-4D97-AF65-F5344CB8AC3E}">
        <p14:creationId xmlns:p14="http://schemas.microsoft.com/office/powerpoint/2010/main" val="11599199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de-DE" dirty="0"/>
              <a:t>Wie sieht es mit</a:t>
            </a:r>
            <a:r>
              <a:rPr lang="de-DE" baseline="0" dirty="0"/>
              <a:t> dem Apfel aus?</a:t>
            </a:r>
            <a:endParaRPr lang="de-DE" dirty="0"/>
          </a:p>
        </p:txBody>
      </p:sp>
      <p:sp>
        <p:nvSpPr>
          <p:cNvPr id="4" name="Foliennummernplatzhalter 3"/>
          <p:cNvSpPr>
            <a:spLocks noGrp="1"/>
          </p:cNvSpPr>
          <p:nvPr>
            <p:ph type="sldNum" sz="quarter" idx="10"/>
          </p:nvPr>
        </p:nvSpPr>
        <p:spPr/>
        <p:txBody>
          <a:bodyPr/>
          <a:lstStyle/>
          <a:p>
            <a:fld id="{3A6CA625-EDDC-46B1-A9C1-CDBA3D84DDC6}" type="slidenum">
              <a:rPr lang="de-DE" smtClean="0"/>
              <a:t>7</a:t>
            </a:fld>
            <a:endParaRPr lang="de-DE"/>
          </a:p>
        </p:txBody>
      </p:sp>
    </p:spTree>
    <p:extLst>
      <p:ext uri="{BB962C8B-B14F-4D97-AF65-F5344CB8AC3E}">
        <p14:creationId xmlns:p14="http://schemas.microsoft.com/office/powerpoint/2010/main" val="31359032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de-DE" dirty="0"/>
              <a:t>Die Schale vom</a:t>
            </a:r>
            <a:r>
              <a:rPr lang="de-DE" baseline="0" dirty="0"/>
              <a:t> Apfel kann man bedenkenlos essen, dadurch muss also kein Lebensmittelabfall entstehen (also </a:t>
            </a:r>
            <a:r>
              <a:rPr lang="de-DE" baseline="0" dirty="0" smtClean="0"/>
              <a:t>blaue </a:t>
            </a:r>
            <a:r>
              <a:rPr lang="de-DE" baseline="0" dirty="0"/>
              <a:t>Karte). Die Kerne werden dagegen entsorgt und sind somit Lebensmittelabfall </a:t>
            </a:r>
            <a:r>
              <a:rPr lang="de-DE" baseline="0" dirty="0" smtClean="0"/>
              <a:t>(rote </a:t>
            </a:r>
            <a:r>
              <a:rPr lang="de-DE" baseline="0" dirty="0"/>
              <a:t>Karte). Viele Kerne von Obst und Gemüse werden nicht gegessen und sind in sehr großen Mengen sogar giftig, z. B. Kirschkerne. Darum sehen wir in allen Kernen, auch denen vom Apfel, Lebensmittelabfälle, die beim Verzehr entstehen müssen und darum nicht in die Messung mitreinzählen.</a:t>
            </a:r>
            <a:endParaRPr lang="de-DE" dirty="0"/>
          </a:p>
        </p:txBody>
      </p:sp>
      <p:sp>
        <p:nvSpPr>
          <p:cNvPr id="4" name="Foliennummernplatzhalter 3"/>
          <p:cNvSpPr>
            <a:spLocks noGrp="1"/>
          </p:cNvSpPr>
          <p:nvPr>
            <p:ph type="sldNum" sz="quarter" idx="10"/>
          </p:nvPr>
        </p:nvSpPr>
        <p:spPr/>
        <p:txBody>
          <a:bodyPr/>
          <a:lstStyle/>
          <a:p>
            <a:fld id="{3A6CA625-EDDC-46B1-A9C1-CDBA3D84DDC6}" type="slidenum">
              <a:rPr lang="de-DE" smtClean="0"/>
              <a:t>8</a:t>
            </a:fld>
            <a:endParaRPr lang="de-DE"/>
          </a:p>
        </p:txBody>
      </p:sp>
    </p:spTree>
    <p:extLst>
      <p:ext uri="{BB962C8B-B14F-4D97-AF65-F5344CB8AC3E}">
        <p14:creationId xmlns:p14="http://schemas.microsoft.com/office/powerpoint/2010/main" val="42922427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de-DE" dirty="0"/>
              <a:t>Letztes Beispiel: das Brathähnchen.</a:t>
            </a:r>
            <a:r>
              <a:rPr lang="de-DE" baseline="0" dirty="0"/>
              <a:t> Was würdet ihr davon </a:t>
            </a:r>
            <a:r>
              <a:rPr lang="de-DE" baseline="0" dirty="0" smtClean="0"/>
              <a:t>essen? (Wenn ihr vegetarisch oder vegan esst: was kann man davon potenziell essen?)</a:t>
            </a:r>
            <a:endParaRPr lang="de-DE" dirty="0"/>
          </a:p>
        </p:txBody>
      </p:sp>
      <p:sp>
        <p:nvSpPr>
          <p:cNvPr id="4" name="Foliennummernplatzhalter 3"/>
          <p:cNvSpPr>
            <a:spLocks noGrp="1"/>
          </p:cNvSpPr>
          <p:nvPr>
            <p:ph type="sldNum" sz="quarter" idx="10"/>
          </p:nvPr>
        </p:nvSpPr>
        <p:spPr/>
        <p:txBody>
          <a:bodyPr/>
          <a:lstStyle/>
          <a:p>
            <a:fld id="{3A6CA625-EDDC-46B1-A9C1-CDBA3D84DDC6}" type="slidenum">
              <a:rPr lang="de-DE" smtClean="0"/>
              <a:t>9</a:t>
            </a:fld>
            <a:endParaRPr lang="de-DE"/>
          </a:p>
        </p:txBody>
      </p:sp>
    </p:spTree>
    <p:extLst>
      <p:ext uri="{BB962C8B-B14F-4D97-AF65-F5344CB8AC3E}">
        <p14:creationId xmlns:p14="http://schemas.microsoft.com/office/powerpoint/2010/main" val="1494937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0" y="1036113"/>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226208" y="3281191"/>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pic>
        <p:nvPicPr>
          <p:cNvPr id="6" name="Grafik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63162" y="157111"/>
            <a:ext cx="1217676" cy="68652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C50C3881-F8D1-462D-ACC4-6547A9FE8648}" type="datetimeFigureOut">
              <a:rPr lang="de-DE" smtClean="0"/>
              <a:t>03.09.2020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1683BBD-74C3-4CC1-863D-0DD6805D983F}" type="slidenum">
              <a:rPr lang="de-DE" smtClean="0"/>
              <a:t>‹Nr.›</a:t>
            </a:fld>
            <a:endParaRPr lang="de-DE"/>
          </a:p>
        </p:txBody>
      </p:sp>
    </p:spTree>
    <p:extLst>
      <p:ext uri="{BB962C8B-B14F-4D97-AF65-F5344CB8AC3E}">
        <p14:creationId xmlns:p14="http://schemas.microsoft.com/office/powerpoint/2010/main" val="3709839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 name="Google Shape;16;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9" name="Google Shape;19;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0" name="Google Shape;20;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1" name="Google Shape;31;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2" name="Google Shape;32;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5" name="Google Shape;3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9" name="Google Shape;39;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1" name="Google Shape;41;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8" name="Google Shape;48;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2.xml"/><Relationship Id="rId1" Type="http://schemas.openxmlformats.org/officeDocument/2006/relationships/slideLayout" Target="../slideLayouts/slideLayout11.xml"/><Relationship Id="rId5" Type="http://schemas.microsoft.com/office/2007/relationships/hdphoto" Target="../media/hdphoto4.wdp"/><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microsoft.com/office/2007/relationships/hdphoto" Target="../media/hdphoto1.wdp"/><Relationship Id="rId12" Type="http://schemas.microsoft.com/office/2007/relationships/hdphoto" Target="../media/hdphoto3.wdp"/><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9.png"/><Relationship Id="rId11" Type="http://schemas.openxmlformats.org/officeDocument/2006/relationships/image" Target="../media/image12.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microsoft.com/office/2007/relationships/hdphoto" Target="../media/hdphoto2.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13"/>
          <p:cNvSpPr txBox="1">
            <a:spLocks noGrp="1"/>
          </p:cNvSpPr>
          <p:nvPr>
            <p:ph type="ctrTitle"/>
          </p:nvPr>
        </p:nvSpPr>
        <p:spPr>
          <a:xfrm>
            <a:off x="311700" y="1036112"/>
            <a:ext cx="8520600" cy="2438607"/>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de" dirty="0" smtClean="0"/>
              <a:t>Messung von Lebensmittelabfällen</a:t>
            </a:r>
            <a:endParaRP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034680" y="1294063"/>
            <a:ext cx="2376144" cy="3263504"/>
          </a:xfrm>
        </p:spPr>
        <p:txBody>
          <a:bodyPr>
            <a:normAutofit/>
          </a:bodyPr>
          <a:lstStyle/>
          <a:p>
            <a:pPr marL="0" indent="0">
              <a:buNone/>
            </a:pPr>
            <a:endParaRPr lang="de-DE" dirty="0"/>
          </a:p>
          <a:p>
            <a:pPr marL="266700" indent="-266700">
              <a:buNone/>
            </a:pPr>
            <a:endParaRPr lang="de-DE" sz="3300" dirty="0"/>
          </a:p>
          <a:p>
            <a:pPr marL="0" indent="0">
              <a:buNone/>
            </a:pPr>
            <a:endParaRPr lang="de-DE" sz="3075" dirty="0"/>
          </a:p>
        </p:txBody>
      </p:sp>
      <p:pic>
        <p:nvPicPr>
          <p:cNvPr id="1026" name="Picture 2" descr="https://images-na.ssl-images-amazon.com/images/I/91LuV0sLprL._SL1500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6316" y="1633204"/>
            <a:ext cx="3899150" cy="2924363"/>
          </a:xfrm>
          <a:prstGeom prst="rect">
            <a:avLst/>
          </a:prstGeom>
          <a:noFill/>
          <a:extLst>
            <a:ext uri="{909E8E84-426E-40DD-AFC4-6F175D3DCCD1}">
              <a14:hiddenFill xmlns:a14="http://schemas.microsoft.com/office/drawing/2010/main">
                <a:solidFill>
                  <a:srgbClr val="FFFFFF"/>
                </a:solidFill>
              </a14:hiddenFill>
            </a:ext>
          </a:extLst>
        </p:spPr>
      </p:pic>
      <p:sp>
        <p:nvSpPr>
          <p:cNvPr id="6" name="Rechteck 5">
            <a:extLst>
              <a:ext uri="{FF2B5EF4-FFF2-40B4-BE49-F238E27FC236}">
                <a16:creationId xmlns:a16="http://schemas.microsoft.com/office/drawing/2014/main" id="{AA636F39-7368-4EAC-8BEC-5C0AF5B46C1F}"/>
              </a:ext>
            </a:extLst>
          </p:cNvPr>
          <p:cNvSpPr/>
          <p:nvPr/>
        </p:nvSpPr>
        <p:spPr>
          <a:xfrm rot="18426443">
            <a:off x="5184959" y="3419379"/>
            <a:ext cx="1346844" cy="219291"/>
          </a:xfrm>
          <a:prstGeom prst="rect">
            <a:avLst/>
          </a:prstGeom>
        </p:spPr>
        <p:txBody>
          <a:bodyPr wrap="none">
            <a:spAutoFit/>
          </a:bodyPr>
          <a:lstStyle/>
          <a:p>
            <a:r>
              <a:rPr lang="de-DE" sz="825" dirty="0">
                <a:solidFill>
                  <a:schemeClr val="bg1">
                    <a:lumMod val="65000"/>
                  </a:schemeClr>
                </a:solidFill>
              </a:rPr>
              <a:t>© ERRO via </a:t>
            </a:r>
            <a:r>
              <a:rPr lang="de-DE" sz="825" dirty="0" err="1">
                <a:solidFill>
                  <a:schemeClr val="bg1">
                    <a:lumMod val="65000"/>
                  </a:schemeClr>
                </a:solidFill>
              </a:rPr>
              <a:t>amazon.dfe</a:t>
            </a:r>
            <a:endParaRPr lang="de-DE" sz="825" dirty="0">
              <a:solidFill>
                <a:schemeClr val="bg1">
                  <a:lumMod val="65000"/>
                </a:schemeClr>
              </a:solidFill>
            </a:endParaRPr>
          </a:p>
        </p:txBody>
      </p:sp>
      <p:sp>
        <p:nvSpPr>
          <p:cNvPr id="7" name="Inhaltsplatzhalter 2">
            <a:extLst>
              <a:ext uri="{FF2B5EF4-FFF2-40B4-BE49-F238E27FC236}">
                <a16:creationId xmlns:a16="http://schemas.microsoft.com/office/drawing/2014/main" id="{8FBBA5CF-CD38-4B04-83A0-632284B0176C}"/>
              </a:ext>
            </a:extLst>
          </p:cNvPr>
          <p:cNvSpPr txBox="1">
            <a:spLocks/>
          </p:cNvSpPr>
          <p:nvPr/>
        </p:nvSpPr>
        <p:spPr>
          <a:xfrm>
            <a:off x="628650" y="1369219"/>
            <a:ext cx="1944868" cy="3263504"/>
          </a:xfrm>
          <a:prstGeom prst="rect">
            <a:avLst/>
          </a:prstGeom>
          <a:noFill/>
          <a:ln>
            <a:noFill/>
          </a:ln>
        </p:spPr>
        <p:txBody>
          <a:bodyPr spcFirstLastPara="1" wrap="square" lIns="91425" tIns="91425" rIns="91425" bIns="91425" anchor="t" anchorCtr="0">
            <a:normAutofit fontScale="85000" lnSpcReduction="20000"/>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buFont typeface="Arial"/>
              <a:buNone/>
            </a:pPr>
            <a:endParaRPr lang="de-DE" dirty="0"/>
          </a:p>
          <a:p>
            <a:pPr marL="266700" indent="-266700">
              <a:buFont typeface="Arial"/>
              <a:buNone/>
            </a:pPr>
            <a:endParaRPr lang="de-DE" sz="3300" dirty="0"/>
          </a:p>
          <a:p>
            <a:pPr marL="0" indent="0">
              <a:buNone/>
            </a:pPr>
            <a:r>
              <a:rPr lang="de-DE" sz="3600" dirty="0"/>
              <a:t>Fleisch</a:t>
            </a:r>
          </a:p>
          <a:p>
            <a:pPr marL="0" indent="0">
              <a:buNone/>
            </a:pPr>
            <a:endParaRPr lang="de-DE" sz="3600" dirty="0"/>
          </a:p>
          <a:p>
            <a:pPr marL="0" indent="0">
              <a:buNone/>
            </a:pPr>
            <a:r>
              <a:rPr lang="de-DE" sz="3600" dirty="0"/>
              <a:t>Knochen</a:t>
            </a:r>
          </a:p>
          <a:p>
            <a:pPr marL="0" indent="0">
              <a:buNone/>
            </a:pPr>
            <a:endParaRPr lang="de-DE" sz="3600" dirty="0"/>
          </a:p>
          <a:p>
            <a:pPr marL="0" indent="0">
              <a:buNone/>
            </a:pPr>
            <a:r>
              <a:rPr lang="de-DE" sz="3600" dirty="0"/>
              <a:t>Haut</a:t>
            </a:r>
            <a:endParaRPr lang="de-DE" sz="3300" dirty="0"/>
          </a:p>
          <a:p>
            <a:pPr marL="266700" indent="-266700">
              <a:buFont typeface="Arial"/>
              <a:buNone/>
            </a:pPr>
            <a:endParaRPr lang="de-DE" sz="3300" dirty="0"/>
          </a:p>
          <a:p>
            <a:endParaRPr lang="de-DE" dirty="0"/>
          </a:p>
        </p:txBody>
      </p:sp>
      <p:sp>
        <p:nvSpPr>
          <p:cNvPr id="8" name="Explosion: 8 Zacken 7">
            <a:extLst>
              <a:ext uri="{FF2B5EF4-FFF2-40B4-BE49-F238E27FC236}">
                <a16:creationId xmlns:a16="http://schemas.microsoft.com/office/drawing/2014/main" id="{DC3EBCDD-9BFE-4AB2-966E-EEFF7BD3C210}"/>
              </a:ext>
            </a:extLst>
          </p:cNvPr>
          <p:cNvSpPr/>
          <p:nvPr/>
        </p:nvSpPr>
        <p:spPr>
          <a:xfrm rot="708745">
            <a:off x="5686906" y="109038"/>
            <a:ext cx="3412072" cy="2684164"/>
          </a:xfrm>
          <a:prstGeom prst="irregularSeal1">
            <a:avLst/>
          </a:prstGeom>
          <a:solidFill>
            <a:schemeClr val="accent1">
              <a:lumMod val="5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266700" indent="-266700" algn="ctr"/>
            <a:r>
              <a:rPr lang="de-DE" sz="1600" dirty="0"/>
              <a:t>Knochen müssen nicht gemessen werden!</a:t>
            </a:r>
          </a:p>
        </p:txBody>
      </p:sp>
      <p:sp>
        <p:nvSpPr>
          <p:cNvPr id="9" name="Titel 1"/>
          <p:cNvSpPr>
            <a:spLocks noGrp="1"/>
          </p:cNvSpPr>
          <p:nvPr>
            <p:ph type="title"/>
          </p:nvPr>
        </p:nvSpPr>
        <p:spPr>
          <a:xfrm>
            <a:off x="311700" y="445025"/>
            <a:ext cx="8520600" cy="572700"/>
          </a:xfrm>
        </p:spPr>
        <p:txBody>
          <a:bodyPr>
            <a:normAutofit fontScale="90000"/>
          </a:bodyPr>
          <a:lstStyle/>
          <a:p>
            <a:r>
              <a:rPr lang="de-DE" dirty="0"/>
              <a:t>Was würdet ihr essen?</a:t>
            </a:r>
          </a:p>
        </p:txBody>
      </p:sp>
    </p:spTree>
    <p:extLst>
      <p:ext uri="{BB962C8B-B14F-4D97-AF65-F5344CB8AC3E}">
        <p14:creationId xmlns:p14="http://schemas.microsoft.com/office/powerpoint/2010/main" val="33342451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Textplatzhalter 2"/>
          <p:cNvSpPr>
            <a:spLocks noGrp="1"/>
          </p:cNvSpPr>
          <p:nvPr>
            <p:ph type="body" idx="1"/>
          </p:nvPr>
        </p:nvSpPr>
        <p:spPr/>
        <p:txBody>
          <a:bodyPr/>
          <a:lstStyle/>
          <a:p>
            <a:endParaRPr lang="de-DE" dirty="0"/>
          </a:p>
        </p:txBody>
      </p:sp>
      <p:pic>
        <p:nvPicPr>
          <p:cNvPr id="5" name="Grafik 4"/>
          <p:cNvPicPr>
            <a:picLocks noChangeAspect="1"/>
          </p:cNvPicPr>
          <p:nvPr/>
        </p:nvPicPr>
        <p:blipFill rotWithShape="1">
          <a:blip r:embed="rId3"/>
          <a:srcRect l="3471" t="5231" r="3210" b="5657"/>
          <a:stretch/>
        </p:blipFill>
        <p:spPr>
          <a:xfrm>
            <a:off x="0" y="-54863"/>
            <a:ext cx="9144000" cy="5198364"/>
          </a:xfrm>
          <a:prstGeom prst="rect">
            <a:avLst/>
          </a:prstGeom>
        </p:spPr>
      </p:pic>
    </p:spTree>
    <p:extLst>
      <p:ext uri="{BB962C8B-B14F-4D97-AF65-F5344CB8AC3E}">
        <p14:creationId xmlns:p14="http://schemas.microsoft.com/office/powerpoint/2010/main" val="34064945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8"/>
          <p:cNvSpPr txBox="1">
            <a:spLocks noGrp="1"/>
          </p:cNvSpPr>
          <p:nvPr>
            <p:ph type="title"/>
          </p:nvPr>
        </p:nvSpPr>
        <p:spPr>
          <a:xfrm>
            <a:off x="298637" y="1732839"/>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de" b="1" dirty="0"/>
              <a:t>Messung von </a:t>
            </a:r>
            <a:r>
              <a:rPr lang="de" b="1" dirty="0" smtClean="0"/>
              <a:t>Lebensmittelabfällen</a:t>
            </a:r>
            <a:endParaRPr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2" name="Titel 1"/>
          <p:cNvSpPr>
            <a:spLocks noGrp="1"/>
          </p:cNvSpPr>
          <p:nvPr>
            <p:ph type="title"/>
          </p:nvPr>
        </p:nvSpPr>
        <p:spPr>
          <a:xfrm>
            <a:off x="134419" y="788580"/>
            <a:ext cx="8934936" cy="1879975"/>
          </a:xfrm>
        </p:spPr>
        <p:txBody>
          <a:bodyPr/>
          <a:lstStyle/>
          <a:p>
            <a:r>
              <a:rPr lang="de-DE" dirty="0"/>
              <a:t/>
            </a:r>
            <a:br>
              <a:rPr lang="de-DE" dirty="0"/>
            </a:br>
            <a:r>
              <a:rPr lang="de-DE" sz="3200" dirty="0"/>
              <a:t/>
            </a:r>
            <a:br>
              <a:rPr lang="de-DE" sz="3200" dirty="0"/>
            </a:br>
            <a:r>
              <a:rPr lang="de-DE" sz="1400" dirty="0"/>
              <a:t/>
            </a:r>
            <a:br>
              <a:rPr lang="de-DE" sz="1400" dirty="0"/>
            </a:br>
            <a:r>
              <a:rPr lang="de-DE" sz="1200" dirty="0"/>
              <a:t/>
            </a:r>
            <a:br>
              <a:rPr lang="de-DE" sz="1200" dirty="0"/>
            </a:br>
            <a:r>
              <a:rPr lang="de-DE" sz="1400" dirty="0"/>
              <a:t/>
            </a:r>
            <a:br>
              <a:rPr lang="de-DE" sz="1400" dirty="0"/>
            </a:br>
            <a:r>
              <a:rPr lang="de-DE" dirty="0"/>
              <a:t/>
            </a:r>
            <a:br>
              <a:rPr lang="de-DE" dirty="0"/>
            </a:br>
            <a:endParaRPr lang="de-DE" dirty="0"/>
          </a:p>
        </p:txBody>
      </p:sp>
      <p:pic>
        <p:nvPicPr>
          <p:cNvPr id="4" name="Grafik 3"/>
          <p:cNvPicPr>
            <a:picLocks noChangeAspect="1"/>
          </p:cNvPicPr>
          <p:nvPr/>
        </p:nvPicPr>
        <p:blipFill rotWithShape="1">
          <a:blip r:embed="rId3"/>
          <a:srcRect l="22825" t="35774" r="19354" b="48261"/>
          <a:stretch/>
        </p:blipFill>
        <p:spPr>
          <a:xfrm>
            <a:off x="228463" y="1049336"/>
            <a:ext cx="8746847" cy="1358462"/>
          </a:xfrm>
          <a:prstGeom prst="rect">
            <a:avLst/>
          </a:prstGeom>
        </p:spPr>
      </p:pic>
      <p:pic>
        <p:nvPicPr>
          <p:cNvPr id="5" name="Grafik 4"/>
          <p:cNvPicPr>
            <a:picLocks noChangeAspect="1"/>
          </p:cNvPicPr>
          <p:nvPr/>
        </p:nvPicPr>
        <p:blipFill rotWithShape="1">
          <a:blip r:embed="rId3"/>
          <a:srcRect l="22825" t="50482" r="19354" b="36212"/>
          <a:stretch/>
        </p:blipFill>
        <p:spPr>
          <a:xfrm>
            <a:off x="228463" y="2668554"/>
            <a:ext cx="8746847" cy="11322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338192" y="31548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de" dirty="0" smtClean="0"/>
              <a:t>P</a:t>
            </a:r>
            <a:r>
              <a:rPr lang="de-DE" dirty="0" smtClean="0"/>
              <a:t>r</a:t>
            </a:r>
            <a:r>
              <a:rPr lang="de" dirty="0" smtClean="0"/>
              <a:t>ojektziele von FoodLabHome</a:t>
            </a:r>
            <a:r>
              <a:rPr lang="de" dirty="0"/>
              <a:t/>
            </a:r>
            <a:br>
              <a:rPr lang="de" dirty="0"/>
            </a:br>
            <a:r>
              <a:rPr lang="de" sz="2400" dirty="0">
                <a:solidFill>
                  <a:srgbClr val="FF0000"/>
                </a:solidFill>
                <a:sym typeface="Wingdings" panose="05000000000000000000" pitchFamily="2" charset="2"/>
              </a:rPr>
              <a:t> </a:t>
            </a:r>
            <a:r>
              <a:rPr lang="de" sz="2000" dirty="0" smtClean="0">
                <a:solidFill>
                  <a:srgbClr val="FF0000"/>
                </a:solidFill>
              </a:rPr>
              <a:t>CO</a:t>
            </a:r>
            <a:r>
              <a:rPr lang="de" sz="2000" baseline="-25000" dirty="0" smtClean="0">
                <a:solidFill>
                  <a:srgbClr val="FF0000"/>
                </a:solidFill>
              </a:rPr>
              <a:t>2</a:t>
            </a:r>
            <a:r>
              <a:rPr lang="de" sz="2000" dirty="0" smtClean="0">
                <a:solidFill>
                  <a:srgbClr val="FF0000"/>
                </a:solidFill>
              </a:rPr>
              <a:t> </a:t>
            </a:r>
            <a:r>
              <a:rPr lang="de" sz="2000" dirty="0">
                <a:solidFill>
                  <a:srgbClr val="FF0000"/>
                </a:solidFill>
              </a:rPr>
              <a:t>verringern, </a:t>
            </a:r>
            <a:r>
              <a:rPr lang="de" sz="2000" dirty="0" smtClean="0">
                <a:solidFill>
                  <a:srgbClr val="FF0000"/>
                </a:solidFill>
              </a:rPr>
              <a:t>das </a:t>
            </a:r>
            <a:r>
              <a:rPr lang="de" sz="2000" dirty="0">
                <a:solidFill>
                  <a:srgbClr val="FF0000"/>
                </a:solidFill>
              </a:rPr>
              <a:t>durch vermeidbare LMA </a:t>
            </a:r>
            <a:r>
              <a:rPr lang="de" sz="2000" dirty="0" smtClean="0">
                <a:solidFill>
                  <a:srgbClr val="FF0000"/>
                </a:solidFill>
              </a:rPr>
              <a:t>in euren Haushalten entsteht</a:t>
            </a:r>
            <a:endParaRPr sz="2000" dirty="0">
              <a:solidFill>
                <a:srgbClr val="FF0000"/>
              </a:solidFill>
            </a:endParaRPr>
          </a:p>
        </p:txBody>
      </p:sp>
      <p:sp>
        <p:nvSpPr>
          <p:cNvPr id="62" name="Google Shape;62;p14"/>
          <p:cNvSpPr txBox="1">
            <a:spLocks noGrp="1"/>
          </p:cNvSpPr>
          <p:nvPr>
            <p:ph type="body" idx="1"/>
          </p:nvPr>
        </p:nvSpPr>
        <p:spPr>
          <a:xfrm>
            <a:off x="1853603" y="1425027"/>
            <a:ext cx="7120580" cy="3302494"/>
          </a:xfrm>
          <a:prstGeom prst="rect">
            <a:avLst/>
          </a:prstGeom>
        </p:spPr>
        <p:txBody>
          <a:bodyPr spcFirstLastPara="1" wrap="square" lIns="91425" tIns="91425" rIns="91425" bIns="91425" anchor="ctr" anchorCtr="0">
            <a:noAutofit/>
          </a:bodyPr>
          <a:lstStyle/>
          <a:p>
            <a:pPr marL="457200" lvl="0" indent="-342900" algn="l" rtl="0">
              <a:spcBef>
                <a:spcPts val="0"/>
              </a:spcBef>
              <a:spcAft>
                <a:spcPts val="0"/>
              </a:spcAft>
              <a:buSzPts val="1800"/>
              <a:buChar char="➔"/>
            </a:pPr>
            <a:r>
              <a:rPr lang="de" dirty="0" smtClean="0">
                <a:solidFill>
                  <a:schemeClr val="tx1"/>
                </a:solidFill>
              </a:rPr>
              <a:t>LMA-Menge: Gewicht jedes LMA (pro Lebensmittelkategorie)</a:t>
            </a:r>
            <a:endParaRPr lang="de-DE" dirty="0" smtClean="0">
              <a:solidFill>
                <a:schemeClr val="tx1"/>
              </a:solidFill>
            </a:endParaRPr>
          </a:p>
          <a:p>
            <a:pPr marL="457200" lvl="0" indent="-342900" algn="l" rtl="0">
              <a:spcBef>
                <a:spcPts val="0"/>
              </a:spcBef>
              <a:spcAft>
                <a:spcPts val="0"/>
              </a:spcAft>
              <a:buSzPts val="1800"/>
              <a:buChar char="➔"/>
            </a:pPr>
            <a:endParaRPr lang="de-DE" dirty="0" smtClean="0">
              <a:solidFill>
                <a:schemeClr val="tx1"/>
              </a:solidFill>
            </a:endParaRPr>
          </a:p>
          <a:p>
            <a:pPr marL="114300" lvl="0" indent="0" algn="l" rtl="0">
              <a:spcBef>
                <a:spcPts val="0"/>
              </a:spcBef>
              <a:spcAft>
                <a:spcPts val="0"/>
              </a:spcAft>
              <a:buSzPts val="1800"/>
              <a:buNone/>
            </a:pPr>
            <a:endParaRPr dirty="0">
              <a:solidFill>
                <a:schemeClr val="tx1"/>
              </a:solidFill>
            </a:endParaRPr>
          </a:p>
          <a:p>
            <a:pPr lvl="0">
              <a:buChar char="➔"/>
            </a:pPr>
            <a:r>
              <a:rPr lang="de-DE" dirty="0" smtClean="0">
                <a:solidFill>
                  <a:schemeClr val="tx1"/>
                </a:solidFill>
              </a:rPr>
              <a:t>Food </a:t>
            </a:r>
            <a:r>
              <a:rPr lang="de-DE" dirty="0" err="1" smtClean="0">
                <a:solidFill>
                  <a:schemeClr val="tx1"/>
                </a:solidFill>
              </a:rPr>
              <a:t>Waste</a:t>
            </a:r>
            <a:r>
              <a:rPr lang="de-DE" dirty="0" smtClean="0">
                <a:solidFill>
                  <a:schemeClr val="tx1"/>
                </a:solidFill>
              </a:rPr>
              <a:t> </a:t>
            </a:r>
            <a:r>
              <a:rPr lang="de-DE" dirty="0" err="1" smtClean="0">
                <a:solidFill>
                  <a:schemeClr val="tx1"/>
                </a:solidFill>
              </a:rPr>
              <a:t>Tracker</a:t>
            </a:r>
            <a:r>
              <a:rPr lang="de-DE" dirty="0" smtClean="0">
                <a:solidFill>
                  <a:schemeClr val="tx1"/>
                </a:solidFill>
              </a:rPr>
              <a:t> ermittelt CO</a:t>
            </a:r>
            <a:r>
              <a:rPr lang="de-DE" baseline="-25000" dirty="0" smtClean="0">
                <a:solidFill>
                  <a:schemeClr val="tx1"/>
                </a:solidFill>
              </a:rPr>
              <a:t>2</a:t>
            </a:r>
            <a:r>
              <a:rPr lang="de" dirty="0" smtClean="0">
                <a:solidFill>
                  <a:schemeClr val="tx1"/>
                </a:solidFill>
              </a:rPr>
              <a:t>eq je Lebensmittelkategorie</a:t>
            </a:r>
          </a:p>
          <a:p>
            <a:pPr marL="457200" lvl="0" indent="-342900" algn="l" rtl="0">
              <a:spcBef>
                <a:spcPts val="0"/>
              </a:spcBef>
              <a:spcAft>
                <a:spcPts val="0"/>
              </a:spcAft>
              <a:buSzPts val="1800"/>
              <a:buChar char="➔"/>
            </a:pPr>
            <a:endParaRPr lang="de-DE" dirty="0">
              <a:solidFill>
                <a:schemeClr val="tx1"/>
              </a:solidFill>
            </a:endParaRPr>
          </a:p>
          <a:p>
            <a:pPr marL="457200" lvl="0" indent="-342900" algn="l" rtl="0">
              <a:spcBef>
                <a:spcPts val="0"/>
              </a:spcBef>
              <a:spcAft>
                <a:spcPts val="0"/>
              </a:spcAft>
              <a:buSzPts val="1800"/>
              <a:buChar char="➔"/>
            </a:pPr>
            <a:endParaRPr dirty="0">
              <a:solidFill>
                <a:schemeClr val="tx1"/>
              </a:solidFill>
            </a:endParaRPr>
          </a:p>
          <a:p>
            <a:pPr lvl="0">
              <a:buChar char="➔"/>
            </a:pPr>
            <a:r>
              <a:rPr lang="de" dirty="0" smtClean="0">
                <a:solidFill>
                  <a:schemeClr val="tx1"/>
                </a:solidFill>
              </a:rPr>
              <a:t>LMA und </a:t>
            </a:r>
            <a:r>
              <a:rPr lang="de-DE" dirty="0">
                <a:solidFill>
                  <a:schemeClr val="tx1"/>
                </a:solidFill>
              </a:rPr>
              <a:t>CO</a:t>
            </a:r>
            <a:r>
              <a:rPr lang="de-DE" baseline="-25000" dirty="0">
                <a:solidFill>
                  <a:schemeClr val="tx1"/>
                </a:solidFill>
              </a:rPr>
              <a:t>2</a:t>
            </a:r>
            <a:r>
              <a:rPr lang="de" dirty="0" smtClean="0">
                <a:solidFill>
                  <a:schemeClr val="tx1"/>
                </a:solidFill>
              </a:rPr>
              <a:t> reduzieren: LMA-Gründe</a:t>
            </a:r>
            <a:endParaRPr dirty="0">
              <a:solidFill>
                <a:schemeClr val="tx1"/>
              </a:solidFill>
            </a:endParaRPr>
          </a:p>
        </p:txBody>
      </p:sp>
      <p:pic>
        <p:nvPicPr>
          <p:cNvPr id="13" name="Google Shape;127;p25"/>
          <p:cNvPicPr preferRelativeResize="0">
            <a:picLocks noChangeAspect="1"/>
          </p:cNvPicPr>
          <p:nvPr/>
        </p:nvPicPr>
        <p:blipFill>
          <a:blip r:embed="rId3">
            <a:alphaModFix/>
          </a:blip>
          <a:stretch>
            <a:fillRect/>
          </a:stretch>
        </p:blipFill>
        <p:spPr>
          <a:xfrm>
            <a:off x="501157" y="1740123"/>
            <a:ext cx="1033489" cy="720000"/>
          </a:xfrm>
          <a:prstGeom prst="rect">
            <a:avLst/>
          </a:prstGeom>
          <a:noFill/>
          <a:ln>
            <a:noFill/>
          </a:ln>
        </p:spPr>
      </p:pic>
      <p:pic>
        <p:nvPicPr>
          <p:cNvPr id="14" name="Google Shape;120;p24"/>
          <p:cNvPicPr preferRelativeResize="0">
            <a:picLocks noChangeAspect="1"/>
          </p:cNvPicPr>
          <p:nvPr/>
        </p:nvPicPr>
        <p:blipFill>
          <a:blip r:embed="rId4">
            <a:alphaModFix/>
          </a:blip>
          <a:stretch>
            <a:fillRect/>
          </a:stretch>
        </p:blipFill>
        <p:spPr>
          <a:xfrm>
            <a:off x="663195" y="2734030"/>
            <a:ext cx="709412" cy="720000"/>
          </a:xfrm>
          <a:prstGeom prst="rect">
            <a:avLst/>
          </a:prstGeom>
          <a:noFill/>
          <a:ln>
            <a:noFill/>
          </a:ln>
        </p:spPr>
      </p:pic>
      <p:grpSp>
        <p:nvGrpSpPr>
          <p:cNvPr id="4" name="Gruppieren 3"/>
          <p:cNvGrpSpPr/>
          <p:nvPr/>
        </p:nvGrpSpPr>
        <p:grpSpPr>
          <a:xfrm>
            <a:off x="165276" y="3790078"/>
            <a:ext cx="1033200" cy="720000"/>
            <a:chOff x="227422" y="3834468"/>
            <a:chExt cx="1033200" cy="720000"/>
          </a:xfrm>
        </p:grpSpPr>
        <p:sp>
          <p:nvSpPr>
            <p:cNvPr id="15" name="Rechteck 14"/>
            <p:cNvSpPr/>
            <p:nvPr/>
          </p:nvSpPr>
          <p:spPr>
            <a:xfrm>
              <a:off x="227422" y="3834468"/>
              <a:ext cx="1033200" cy="720000"/>
            </a:xfrm>
            <a:prstGeom prst="rect">
              <a:avLst/>
            </a:prstGeom>
            <a:blipFill dpi="0" rotWithShape="1">
              <a:blip r:embed="rId5">
                <a:alphaModFix amt="34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6" name="Grafik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0338" y="4075668"/>
              <a:ext cx="687078" cy="478800"/>
            </a:xfrm>
            <a:prstGeom prst="rect">
              <a:avLst/>
            </a:prstGeom>
          </p:spPr>
        </p:pic>
      </p:grpSp>
      <p:grpSp>
        <p:nvGrpSpPr>
          <p:cNvPr id="6" name="Gruppieren 5"/>
          <p:cNvGrpSpPr/>
          <p:nvPr/>
        </p:nvGrpSpPr>
        <p:grpSpPr>
          <a:xfrm>
            <a:off x="1242576" y="3816712"/>
            <a:ext cx="710526" cy="720000"/>
            <a:chOff x="1260332" y="3834468"/>
            <a:chExt cx="710526" cy="720000"/>
          </a:xfrm>
        </p:grpSpPr>
        <p:sp>
          <p:nvSpPr>
            <p:cNvPr id="17" name="Rechteck 16"/>
            <p:cNvSpPr>
              <a:spLocks noChangeAspect="1"/>
            </p:cNvSpPr>
            <p:nvPr/>
          </p:nvSpPr>
          <p:spPr>
            <a:xfrm>
              <a:off x="1260332" y="3834468"/>
              <a:ext cx="710526" cy="720000"/>
            </a:xfrm>
            <a:prstGeom prst="rect">
              <a:avLst/>
            </a:prstGeom>
            <a:blipFill dpi="0" rotWithShape="1">
              <a:blip r:embed="rId7">
                <a:alphaModFix amt="34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8" name="Grafik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76472" y="4075668"/>
              <a:ext cx="477131" cy="478800"/>
            </a:xfrm>
            <a:prstGeom prst="rect">
              <a:avLst/>
            </a:prstGeom>
          </p:spPr>
        </p:pic>
      </p:grpSp>
    </p:spTree>
    <p:extLst>
      <p:ext uri="{BB962C8B-B14F-4D97-AF65-F5344CB8AC3E}">
        <p14:creationId xmlns:p14="http://schemas.microsoft.com/office/powerpoint/2010/main" val="610987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500"/>
                                        <p:tgtEl>
                                          <p:spTgt spid="6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2">
                                            <p:txEl>
                                              <p:pRg st="0" end="0"/>
                                            </p:txEl>
                                          </p:spTgt>
                                        </p:tgtEl>
                                        <p:attrNameLst>
                                          <p:attrName>style.visibility</p:attrName>
                                        </p:attrNameLst>
                                      </p:cBhvr>
                                      <p:to>
                                        <p:strVal val="visible"/>
                                      </p:to>
                                    </p:set>
                                    <p:animEffect transition="in" filter="fade">
                                      <p:cBhvr>
                                        <p:cTn id="12" dur="500"/>
                                        <p:tgtEl>
                                          <p:spTgt spid="62">
                                            <p:txEl>
                                              <p:pRg st="0" end="0"/>
                                            </p:txEl>
                                          </p:spTgt>
                                        </p:tgtEl>
                                      </p:cBhvr>
                                    </p:animEffec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2">
                                            <p:txEl>
                                              <p:pRg st="3" end="3"/>
                                            </p:txEl>
                                          </p:spTgt>
                                        </p:tgtEl>
                                        <p:attrNameLst>
                                          <p:attrName>style.visibility</p:attrName>
                                        </p:attrNameLst>
                                      </p:cBhvr>
                                      <p:to>
                                        <p:strVal val="visible"/>
                                      </p:to>
                                    </p:set>
                                    <p:animEffect transition="in" filter="fade">
                                      <p:cBhvr>
                                        <p:cTn id="19" dur="500"/>
                                        <p:tgtEl>
                                          <p:spTgt spid="62">
                                            <p:txEl>
                                              <p:pRg st="3" end="3"/>
                                            </p:txEl>
                                          </p:spTgt>
                                        </p:tgtEl>
                                      </p:cBhvr>
                                    </p:animEffect>
                                  </p:childTnLst>
                                </p:cTn>
                              </p:par>
                              <p:par>
                                <p:cTn id="20" presetID="1" presetClass="entr" presetSubtype="0"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2">
                                            <p:txEl>
                                              <p:pRg st="6" end="6"/>
                                            </p:txEl>
                                          </p:spTgt>
                                        </p:tgtEl>
                                        <p:attrNameLst>
                                          <p:attrName>style.visibility</p:attrName>
                                        </p:attrNameLst>
                                      </p:cBhvr>
                                      <p:to>
                                        <p:strVal val="visible"/>
                                      </p:to>
                                    </p:set>
                                    <p:animEffect transition="in" filter="fade">
                                      <p:cBhvr>
                                        <p:cTn id="26" dur="500"/>
                                        <p:tgtEl>
                                          <p:spTgt spid="62">
                                            <p:txEl>
                                              <p:pRg st="6" end="6"/>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500"/>
                                        <p:tgtEl>
                                          <p:spTgt spid="4"/>
                                        </p:tgtEl>
                                      </p:cBhvr>
                                    </p:animEffect>
                                  </p:childTnLst>
                                </p:cTn>
                              </p:par>
                              <p:par>
                                <p:cTn id="30" presetID="10" presetClass="entr" presetSubtype="0" fill="hold"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3" name="Textfeld 2"/>
          <p:cNvSpPr txBox="1"/>
          <p:nvPr/>
        </p:nvSpPr>
        <p:spPr>
          <a:xfrm>
            <a:off x="2007220" y="1538868"/>
            <a:ext cx="5263375" cy="307777"/>
          </a:xfrm>
          <a:prstGeom prst="rect">
            <a:avLst/>
          </a:prstGeom>
          <a:noFill/>
        </p:spPr>
        <p:txBody>
          <a:bodyPr wrap="square" rtlCol="0">
            <a:spAutoFit/>
          </a:bodyPr>
          <a:lstStyle/>
          <a:p>
            <a:pPr algn="ctr"/>
            <a:endParaRPr lang="de-DE" dirty="0"/>
          </a:p>
        </p:txBody>
      </p:sp>
      <p:sp>
        <p:nvSpPr>
          <p:cNvPr id="5" name="Rechteck 4"/>
          <p:cNvSpPr/>
          <p:nvPr/>
        </p:nvSpPr>
        <p:spPr>
          <a:xfrm>
            <a:off x="105790" y="220001"/>
            <a:ext cx="2611283" cy="830997"/>
          </a:xfrm>
          <a:prstGeom prst="rect">
            <a:avLst/>
          </a:prstGeom>
        </p:spPr>
        <p:txBody>
          <a:bodyPr wrap="square">
            <a:spAutoFit/>
          </a:bodyPr>
          <a:lstStyle/>
          <a:p>
            <a:r>
              <a:rPr lang="de-DE" sz="2400" b="1" dirty="0"/>
              <a:t>Der </a:t>
            </a:r>
            <a:r>
              <a:rPr lang="de-DE" sz="2400" b="1" dirty="0" smtClean="0"/>
              <a:t>Food </a:t>
            </a:r>
            <a:r>
              <a:rPr lang="de-DE" sz="2400" b="1" dirty="0" err="1" smtClean="0"/>
              <a:t>Waste</a:t>
            </a:r>
            <a:r>
              <a:rPr lang="de-DE" sz="2400" b="1" dirty="0" smtClean="0"/>
              <a:t> </a:t>
            </a:r>
            <a:r>
              <a:rPr lang="de-DE" sz="2400" b="1" dirty="0" err="1" smtClean="0"/>
              <a:t>Tracker</a:t>
            </a:r>
            <a:r>
              <a:rPr lang="de-DE" sz="2400" b="1" dirty="0" smtClean="0"/>
              <a:t> </a:t>
            </a:r>
            <a:endParaRPr lang="de-DE" sz="2400" b="1" dirty="0"/>
          </a:p>
        </p:txBody>
      </p:sp>
      <p:pic>
        <p:nvPicPr>
          <p:cNvPr id="7" name="Grafik 6"/>
          <p:cNvPicPr>
            <a:picLocks noChangeAspect="1"/>
          </p:cNvPicPr>
          <p:nvPr/>
        </p:nvPicPr>
        <p:blipFill rotWithShape="1">
          <a:blip r:embed="rId3"/>
          <a:srcRect b="46933"/>
          <a:stretch/>
        </p:blipFill>
        <p:spPr>
          <a:xfrm>
            <a:off x="3515520" y="182982"/>
            <a:ext cx="4665442" cy="5088533"/>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3" name="Textfeld 2"/>
          <p:cNvSpPr txBox="1"/>
          <p:nvPr/>
        </p:nvSpPr>
        <p:spPr>
          <a:xfrm flipH="1">
            <a:off x="384554" y="197216"/>
            <a:ext cx="8393685" cy="4524315"/>
          </a:xfrm>
          <a:prstGeom prst="rect">
            <a:avLst/>
          </a:prstGeom>
          <a:noFill/>
        </p:spPr>
        <p:txBody>
          <a:bodyPr wrap="square" rtlCol="0">
            <a:spAutoFit/>
          </a:bodyPr>
          <a:lstStyle/>
          <a:p>
            <a:r>
              <a:rPr lang="de-DE" sz="1800" dirty="0" smtClean="0"/>
              <a:t>Wiege deinen LMA wie folgt, damit du mithilfe des </a:t>
            </a:r>
            <a:r>
              <a:rPr lang="de-DE" sz="1800" dirty="0" smtClean="0">
                <a:solidFill>
                  <a:schemeClr val="tx1"/>
                </a:solidFill>
              </a:rPr>
              <a:t>Food </a:t>
            </a:r>
            <a:r>
              <a:rPr lang="de-DE" sz="1800" dirty="0" err="1" smtClean="0">
                <a:solidFill>
                  <a:schemeClr val="tx1"/>
                </a:solidFill>
              </a:rPr>
              <a:t>Waste</a:t>
            </a:r>
            <a:r>
              <a:rPr lang="de-DE" sz="1800" dirty="0" smtClean="0">
                <a:solidFill>
                  <a:schemeClr val="tx1"/>
                </a:solidFill>
              </a:rPr>
              <a:t> </a:t>
            </a:r>
            <a:r>
              <a:rPr lang="de-DE" sz="1800" dirty="0" err="1" smtClean="0">
                <a:solidFill>
                  <a:schemeClr val="tx1"/>
                </a:solidFill>
              </a:rPr>
              <a:t>Trackers</a:t>
            </a:r>
            <a:r>
              <a:rPr lang="de-DE" sz="1800" dirty="0" smtClean="0">
                <a:solidFill>
                  <a:schemeClr val="tx1"/>
                </a:solidFill>
              </a:rPr>
              <a:t> </a:t>
            </a:r>
            <a:r>
              <a:rPr lang="de-DE" sz="1800" dirty="0" smtClean="0"/>
              <a:t>berechnen kannst, wie </a:t>
            </a:r>
            <a:r>
              <a:rPr lang="de-DE" sz="1800" dirty="0"/>
              <a:t>viel </a:t>
            </a:r>
            <a:r>
              <a:rPr lang="de-DE" sz="1800" dirty="0" smtClean="0"/>
              <a:t>CO</a:t>
            </a:r>
            <a:r>
              <a:rPr lang="de-DE" sz="1800" baseline="-25000" dirty="0" smtClean="0"/>
              <a:t>2</a:t>
            </a:r>
            <a:r>
              <a:rPr lang="de-DE" sz="1800" dirty="0" smtClean="0"/>
              <a:t>eq durch die LMA entstanden ist:</a:t>
            </a:r>
          </a:p>
          <a:p>
            <a:endParaRPr lang="de-DE" sz="1800" dirty="0" smtClean="0"/>
          </a:p>
          <a:p>
            <a:pPr marL="342900" indent="-342900">
              <a:buAutoNum type="arabicPeriod"/>
            </a:pPr>
            <a:r>
              <a:rPr lang="de-DE" sz="1800" dirty="0" smtClean="0"/>
              <a:t>Entferne und entsorge Kerne, Knochen und nicht essbare Schalen, soweit möglich.</a:t>
            </a:r>
          </a:p>
          <a:p>
            <a:pPr marL="342900" indent="-342900">
              <a:buAutoNum type="arabicPeriod"/>
            </a:pPr>
            <a:endParaRPr lang="de-DE" sz="1800" dirty="0" smtClean="0"/>
          </a:p>
          <a:p>
            <a:pPr marL="342900" indent="-342900">
              <a:buAutoNum type="arabicPeriod"/>
            </a:pPr>
            <a:r>
              <a:rPr lang="de-DE" sz="1800" dirty="0" smtClean="0"/>
              <a:t>Trenne den LMA nach den Lebensmittelkategorien und wiege das Gewicht pro Kategorie.</a:t>
            </a:r>
          </a:p>
          <a:p>
            <a:pPr marL="342900" indent="-342900">
              <a:buAutoNum type="arabicPeriod"/>
            </a:pPr>
            <a:endParaRPr lang="de-DE" sz="1800" dirty="0" smtClean="0"/>
          </a:p>
          <a:p>
            <a:pPr marL="342900" indent="-342900">
              <a:buAutoNum type="arabicPeriod"/>
            </a:pPr>
            <a:r>
              <a:rPr lang="de-DE" sz="1800" dirty="0"/>
              <a:t>Wenn das Gewicht der </a:t>
            </a:r>
            <a:r>
              <a:rPr lang="de-DE" sz="1800" dirty="0" smtClean="0"/>
              <a:t>LMA </a:t>
            </a:r>
            <a:r>
              <a:rPr lang="de-DE" sz="1800" dirty="0"/>
              <a:t>noch Kerne, Knochen oder nicht essbare Schalen enthält, ziehe deren ungefähres Gewicht vom Gesamtgewicht ab. </a:t>
            </a:r>
            <a:endParaRPr lang="de-DE" sz="1800" dirty="0" smtClean="0"/>
          </a:p>
          <a:p>
            <a:pPr marL="342900" indent="-342900">
              <a:buAutoNum type="arabicPeriod"/>
            </a:pPr>
            <a:endParaRPr lang="de-DE" sz="1800" dirty="0" smtClean="0"/>
          </a:p>
          <a:p>
            <a:pPr marL="342900" indent="-342900">
              <a:buAutoNum type="arabicPeriod"/>
            </a:pPr>
            <a:r>
              <a:rPr lang="de-DE" sz="1800" dirty="0"/>
              <a:t>Trage deine Messergebnisse online </a:t>
            </a:r>
            <a:r>
              <a:rPr lang="de-DE" sz="1800" dirty="0" smtClean="0"/>
              <a:t>mithilfe </a:t>
            </a:r>
            <a:r>
              <a:rPr lang="de-DE" sz="1800" dirty="0"/>
              <a:t>deines eigenen Logins ein. </a:t>
            </a:r>
            <a:r>
              <a:rPr lang="de-DE" sz="1800" dirty="0" smtClean="0"/>
              <a:t>Wähle dazu die Lebensmittelkategorie aus, trage das Gewicht ein, wähle den Grund für den </a:t>
            </a:r>
            <a:r>
              <a:rPr lang="de-DE" sz="1800" dirty="0" smtClean="0"/>
              <a:t>Abfall, die Anzahl an Personen </a:t>
            </a:r>
            <a:r>
              <a:rPr lang="de-DE" sz="1800" dirty="0" smtClean="0"/>
              <a:t>sowie das Datum der Entstehung der Abfälle aus. </a:t>
            </a:r>
            <a:endParaRPr lang="de-DE" sz="18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20"/>
          <p:cNvSpPr txBox="1">
            <a:spLocks noGrp="1"/>
          </p:cNvSpPr>
          <p:nvPr>
            <p:ph type="title"/>
          </p:nvPr>
        </p:nvSpPr>
        <p:spPr>
          <a:xfrm>
            <a:off x="311701" y="1693650"/>
            <a:ext cx="8520600" cy="841800"/>
          </a:xfrm>
          <a:prstGeom prst="rect">
            <a:avLst/>
          </a:prstGeom>
        </p:spPr>
        <p:txBody>
          <a:bodyPr spcFirstLastPara="1" vert="horz" wrap="square" lIns="91425" tIns="91425" rIns="91425" bIns="91425" rtlCol="0" anchor="ctr" anchorCtr="0">
            <a:noAutofit/>
          </a:bodyPr>
          <a:lstStyle/>
          <a:p>
            <a:r>
              <a:rPr lang="de" b="1" dirty="0" smtClean="0"/>
              <a:t>Übung:</a:t>
            </a:r>
            <a:br>
              <a:rPr lang="de" b="1" dirty="0" smtClean="0"/>
            </a:br>
            <a:r>
              <a:rPr lang="de" b="1" dirty="0" smtClean="0"/>
              <a:t> </a:t>
            </a:r>
            <a:br>
              <a:rPr lang="de" b="1" dirty="0" smtClean="0"/>
            </a:br>
            <a:r>
              <a:rPr lang="de" b="1" dirty="0" smtClean="0"/>
              <a:t>Lebensmittelabfälle messen </a:t>
            </a:r>
            <a:br>
              <a:rPr lang="de" b="1" dirty="0" smtClean="0"/>
            </a:br>
            <a:r>
              <a:rPr lang="de" b="1" dirty="0" smtClean="0"/>
              <a:t>und in den </a:t>
            </a:r>
            <a:r>
              <a:rPr lang="de" b="1" dirty="0" smtClean="0">
                <a:solidFill>
                  <a:schemeClr val="tx1"/>
                </a:solidFill>
              </a:rPr>
              <a:t>Food Waste Tracker </a:t>
            </a:r>
            <a:r>
              <a:rPr lang="de" b="1" dirty="0" smtClean="0"/>
              <a:t>eingeben</a:t>
            </a:r>
            <a:endParaRPr b="1" dirty="0"/>
          </a:p>
        </p:txBody>
      </p:sp>
    </p:spTree>
    <p:extLst>
      <p:ext uri="{BB962C8B-B14F-4D97-AF65-F5344CB8AC3E}">
        <p14:creationId xmlns:p14="http://schemas.microsoft.com/office/powerpoint/2010/main" val="30609427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69867" y="1010629"/>
            <a:ext cx="7886700" cy="3263504"/>
          </a:xfrm>
        </p:spPr>
        <p:txBody>
          <a:bodyPr>
            <a:normAutofit/>
          </a:bodyPr>
          <a:lstStyle/>
          <a:p>
            <a:pPr marL="0" indent="0">
              <a:buNone/>
            </a:pPr>
            <a:endParaRPr lang="de-DE" dirty="0" smtClean="0">
              <a:latin typeface="Arial" panose="020B0604020202020204" pitchFamily="34" charset="0"/>
              <a:cs typeface="Arial" panose="020B0604020202020204" pitchFamily="34" charset="0"/>
            </a:endParaRPr>
          </a:p>
          <a:p>
            <a:pPr marL="0" indent="0">
              <a:buNone/>
            </a:pPr>
            <a:endParaRPr lang="de-DE" dirty="0">
              <a:latin typeface="Arial" panose="020B0604020202020204" pitchFamily="34" charset="0"/>
              <a:cs typeface="Arial" panose="020B0604020202020204" pitchFamily="34" charset="0"/>
            </a:endParaRPr>
          </a:p>
          <a:p>
            <a:pPr marL="0" indent="0">
              <a:buNone/>
            </a:pPr>
            <a:endParaRPr lang="de-DE" dirty="0" smtClean="0">
              <a:latin typeface="Arial" panose="020B0604020202020204" pitchFamily="34" charset="0"/>
              <a:cs typeface="Arial" panose="020B0604020202020204" pitchFamily="34" charset="0"/>
            </a:endParaRPr>
          </a:p>
          <a:p>
            <a:pPr marL="0" indent="0">
              <a:lnSpc>
                <a:spcPct val="107000"/>
              </a:lnSpc>
              <a:spcAft>
                <a:spcPts val="600"/>
              </a:spcAft>
              <a:buNone/>
              <a:tabLst>
                <a:tab pos="602933" algn="l"/>
              </a:tabLst>
            </a:pPr>
            <a:r>
              <a:rPr lang="de-DE" sz="2400" b="1" dirty="0">
                <a:latin typeface="Arial" panose="020B0604020202020204" pitchFamily="34" charset="0"/>
                <a:cs typeface="Arial" panose="020B0604020202020204" pitchFamily="34" charset="0"/>
              </a:rPr>
              <a:t> </a:t>
            </a:r>
            <a:endParaRPr lang="de-DE" sz="2400" dirty="0">
              <a:latin typeface="Arial" panose="020B0604020202020204" pitchFamily="34" charset="0"/>
              <a:ea typeface="Calibri" panose="020F0502020204030204" pitchFamily="34" charset="0"/>
              <a:cs typeface="Arial" panose="020B0604020202020204" pitchFamily="34" charset="0"/>
            </a:endParaRPr>
          </a:p>
          <a:p>
            <a:pPr marL="257175" indent="-257175">
              <a:lnSpc>
                <a:spcPct val="107000"/>
              </a:lnSpc>
              <a:buFont typeface="+mj-lt"/>
              <a:buAutoNum type="arabicPeriod"/>
              <a:tabLst>
                <a:tab pos="602933" algn="l"/>
              </a:tabLst>
            </a:pPr>
            <a:endParaRPr lang="de-DE" dirty="0" smtClean="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600"/>
              </a:spcAft>
              <a:tabLst>
                <a:tab pos="602933" algn="l"/>
              </a:tabLst>
            </a:pPr>
            <a:endParaRPr lang="de-DE" dirty="0" smtClean="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600"/>
              </a:spcAft>
              <a:tabLst>
                <a:tab pos="602933" algn="l"/>
              </a:tabLst>
            </a:pPr>
            <a:endParaRPr lang="de-DE" dirty="0">
              <a:latin typeface="Arial" panose="020B0604020202020204" pitchFamily="34" charset="0"/>
              <a:ea typeface="Calibri" panose="020F0502020204030204" pitchFamily="34" charset="0"/>
              <a:cs typeface="Arial" panose="020B0604020202020204" pitchFamily="34" charset="0"/>
            </a:endParaRPr>
          </a:p>
        </p:txBody>
      </p:sp>
      <p:pic>
        <p:nvPicPr>
          <p:cNvPr id="6" name="Grafik 5"/>
          <p:cNvPicPr>
            <a:picLocks noChangeAspect="1"/>
          </p:cNvPicPr>
          <p:nvPr/>
        </p:nvPicPr>
        <p:blipFill>
          <a:blip r:embed="rId3"/>
          <a:stretch>
            <a:fillRect/>
          </a:stretch>
        </p:blipFill>
        <p:spPr>
          <a:xfrm>
            <a:off x="2722152" y="0"/>
            <a:ext cx="3582130" cy="5159957"/>
          </a:xfrm>
          <a:prstGeom prst="rect">
            <a:avLst/>
          </a:prstGeom>
        </p:spPr>
      </p:pic>
    </p:spTree>
    <p:extLst>
      <p:ext uri="{BB962C8B-B14F-4D97-AF65-F5344CB8AC3E}">
        <p14:creationId xmlns:p14="http://schemas.microsoft.com/office/powerpoint/2010/main" val="22186797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69867" y="734785"/>
            <a:ext cx="7886700" cy="3539348"/>
          </a:xfrm>
        </p:spPr>
        <p:txBody>
          <a:bodyPr>
            <a:normAutofit/>
          </a:bodyPr>
          <a:lstStyle/>
          <a:p>
            <a:pPr marL="0" indent="0">
              <a:buNone/>
            </a:pPr>
            <a:r>
              <a:rPr lang="de-DE" sz="2000" dirty="0" smtClean="0">
                <a:solidFill>
                  <a:schemeClr val="tx1"/>
                </a:solidFill>
                <a:latin typeface="Arial" panose="020B0604020202020204" pitchFamily="34" charset="0"/>
                <a:ea typeface="Calibri" panose="020F0502020204030204" pitchFamily="34" charset="0"/>
                <a:cs typeface="Arial" panose="020B0604020202020204" pitchFamily="34" charset="0"/>
              </a:rPr>
              <a:t>Bearbeitet nacheinander die LMA-Beispiele aus den Schälchen!</a:t>
            </a:r>
          </a:p>
          <a:p>
            <a:pPr>
              <a:lnSpc>
                <a:spcPct val="107000"/>
              </a:lnSpc>
              <a:spcAft>
                <a:spcPts val="600"/>
              </a:spcAft>
              <a:tabLst>
                <a:tab pos="602933" algn="l"/>
              </a:tabLst>
            </a:pPr>
            <a:endParaRPr lang="de-DE" dirty="0" smtClean="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600"/>
              </a:spcAft>
              <a:tabLst>
                <a:tab pos="602933" algn="l"/>
              </a:tabLst>
            </a:pPr>
            <a:endParaRPr lang="de-DE" dirty="0">
              <a:latin typeface="Arial" panose="020B0604020202020204" pitchFamily="34" charset="0"/>
              <a:ea typeface="Calibri" panose="020F0502020204030204" pitchFamily="34" charset="0"/>
              <a:cs typeface="Arial" panose="020B0604020202020204" pitchFamily="34" charset="0"/>
            </a:endParaRPr>
          </a:p>
        </p:txBody>
      </p:sp>
      <p:grpSp>
        <p:nvGrpSpPr>
          <p:cNvPr id="12" name="Gruppieren 11"/>
          <p:cNvGrpSpPr/>
          <p:nvPr/>
        </p:nvGrpSpPr>
        <p:grpSpPr>
          <a:xfrm>
            <a:off x="770709" y="2492943"/>
            <a:ext cx="7174806" cy="2106384"/>
            <a:chOff x="1027612" y="3087186"/>
            <a:chExt cx="8044541" cy="2808513"/>
          </a:xfrm>
        </p:grpSpPr>
        <p:sp>
          <p:nvSpPr>
            <p:cNvPr id="2" name="Flussdiagramm: Magnetplattenspeicher 1"/>
            <p:cNvSpPr/>
            <p:nvPr/>
          </p:nvSpPr>
          <p:spPr>
            <a:xfrm>
              <a:off x="1027612" y="3087186"/>
              <a:ext cx="1158240" cy="1018903"/>
            </a:xfrm>
            <a:prstGeom prst="flowChartMagneticDisk">
              <a:avLst/>
            </a:prstGeom>
            <a:solidFill>
              <a:schemeClr val="bg1"/>
            </a:solidFill>
            <a:ln w="19050">
              <a:solidFill>
                <a:schemeClr val="tx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800" dirty="0">
                  <a:solidFill>
                    <a:schemeClr val="tx1"/>
                  </a:solidFill>
                </a:rPr>
                <a:t>0</a:t>
              </a:r>
            </a:p>
          </p:txBody>
        </p:sp>
        <p:sp>
          <p:nvSpPr>
            <p:cNvPr id="4" name="Flussdiagramm: Magnetplattenspeicher 3"/>
            <p:cNvSpPr/>
            <p:nvPr/>
          </p:nvSpPr>
          <p:spPr>
            <a:xfrm>
              <a:off x="2439489" y="4106088"/>
              <a:ext cx="1158240" cy="1018903"/>
            </a:xfrm>
            <a:prstGeom prst="flowChartMagneticDisk">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800" dirty="0" smtClean="0">
                  <a:solidFill>
                    <a:schemeClr val="tx1"/>
                  </a:solidFill>
                </a:rPr>
                <a:t>1</a:t>
              </a:r>
              <a:endParaRPr lang="de-DE" sz="1800" dirty="0">
                <a:solidFill>
                  <a:schemeClr val="tx1"/>
                </a:solidFill>
              </a:endParaRPr>
            </a:p>
          </p:txBody>
        </p:sp>
        <p:sp>
          <p:nvSpPr>
            <p:cNvPr id="5" name="Flussdiagramm: Magnetplattenspeicher 4"/>
            <p:cNvSpPr/>
            <p:nvPr/>
          </p:nvSpPr>
          <p:spPr>
            <a:xfrm>
              <a:off x="4255769" y="4876796"/>
              <a:ext cx="1158240" cy="1018903"/>
            </a:xfrm>
            <a:prstGeom prst="flowChartMagneticDisk">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800" dirty="0">
                  <a:solidFill>
                    <a:schemeClr val="tx1"/>
                  </a:solidFill>
                </a:rPr>
                <a:t>2</a:t>
              </a:r>
            </a:p>
          </p:txBody>
        </p:sp>
        <p:sp>
          <p:nvSpPr>
            <p:cNvPr id="6" name="Flussdiagramm: Magnetplattenspeicher 5"/>
            <p:cNvSpPr/>
            <p:nvPr/>
          </p:nvSpPr>
          <p:spPr>
            <a:xfrm>
              <a:off x="6241872" y="4876795"/>
              <a:ext cx="1158240" cy="1018903"/>
            </a:xfrm>
            <a:prstGeom prst="flowChartMagneticDisk">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800" dirty="0" smtClean="0">
                  <a:solidFill>
                    <a:schemeClr val="tx1"/>
                  </a:solidFill>
                </a:rPr>
                <a:t>3</a:t>
              </a:r>
              <a:endParaRPr lang="de-DE" sz="1800" dirty="0">
                <a:solidFill>
                  <a:schemeClr val="tx1"/>
                </a:solidFill>
              </a:endParaRPr>
            </a:p>
          </p:txBody>
        </p:sp>
        <p:sp>
          <p:nvSpPr>
            <p:cNvPr id="7" name="Flussdiagramm: Magnetplattenspeicher 6"/>
            <p:cNvSpPr/>
            <p:nvPr/>
          </p:nvSpPr>
          <p:spPr>
            <a:xfrm>
              <a:off x="7913913" y="4143098"/>
              <a:ext cx="1158240" cy="1018903"/>
            </a:xfrm>
            <a:prstGeom prst="flowChartMagneticDisk">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800" dirty="0">
                  <a:solidFill>
                    <a:schemeClr val="tx1"/>
                  </a:solidFill>
                </a:rPr>
                <a:t>4</a:t>
              </a:r>
            </a:p>
          </p:txBody>
        </p:sp>
      </p:grpSp>
      <p:sp>
        <p:nvSpPr>
          <p:cNvPr id="13" name="Pfeil nach unten 12"/>
          <p:cNvSpPr/>
          <p:nvPr/>
        </p:nvSpPr>
        <p:spPr>
          <a:xfrm>
            <a:off x="1049431" y="1559214"/>
            <a:ext cx="475571" cy="855617"/>
          </a:xfrm>
          <a:prstGeom prst="downArrow">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050"/>
          </a:p>
        </p:txBody>
      </p:sp>
    </p:spTree>
    <p:extLst>
      <p:ext uri="{BB962C8B-B14F-4D97-AF65-F5344CB8AC3E}">
        <p14:creationId xmlns:p14="http://schemas.microsoft.com/office/powerpoint/2010/main" val="26791775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338192" y="31548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de" dirty="0" smtClean="0"/>
              <a:t>P</a:t>
            </a:r>
            <a:r>
              <a:rPr lang="de-DE" dirty="0" smtClean="0"/>
              <a:t>r</a:t>
            </a:r>
            <a:r>
              <a:rPr lang="de" dirty="0" smtClean="0"/>
              <a:t>ojektziele von FoodLabHome</a:t>
            </a:r>
            <a:r>
              <a:rPr lang="de" dirty="0"/>
              <a:t/>
            </a:r>
            <a:br>
              <a:rPr lang="de" dirty="0"/>
            </a:br>
            <a:r>
              <a:rPr lang="de" sz="2400" dirty="0">
                <a:solidFill>
                  <a:srgbClr val="FF0000"/>
                </a:solidFill>
                <a:sym typeface="Wingdings" panose="05000000000000000000" pitchFamily="2" charset="2"/>
              </a:rPr>
              <a:t> </a:t>
            </a:r>
            <a:r>
              <a:rPr lang="de" sz="2000" dirty="0" smtClean="0">
                <a:solidFill>
                  <a:srgbClr val="FF0000"/>
                </a:solidFill>
              </a:rPr>
              <a:t>CO</a:t>
            </a:r>
            <a:r>
              <a:rPr lang="de" sz="2000" baseline="-25000" dirty="0" smtClean="0">
                <a:solidFill>
                  <a:srgbClr val="FF0000"/>
                </a:solidFill>
              </a:rPr>
              <a:t>2</a:t>
            </a:r>
            <a:r>
              <a:rPr lang="de" sz="2000" dirty="0" smtClean="0">
                <a:solidFill>
                  <a:srgbClr val="FF0000"/>
                </a:solidFill>
              </a:rPr>
              <a:t> </a:t>
            </a:r>
            <a:r>
              <a:rPr lang="de" sz="2000" dirty="0">
                <a:solidFill>
                  <a:srgbClr val="FF0000"/>
                </a:solidFill>
              </a:rPr>
              <a:t>verringern, </a:t>
            </a:r>
            <a:r>
              <a:rPr lang="de" sz="2000" dirty="0" smtClean="0">
                <a:solidFill>
                  <a:srgbClr val="FF0000"/>
                </a:solidFill>
              </a:rPr>
              <a:t>das </a:t>
            </a:r>
            <a:r>
              <a:rPr lang="de" sz="2000" dirty="0">
                <a:solidFill>
                  <a:srgbClr val="FF0000"/>
                </a:solidFill>
              </a:rPr>
              <a:t>durch vermeidbare LMA </a:t>
            </a:r>
            <a:r>
              <a:rPr lang="de" sz="2000" dirty="0" smtClean="0">
                <a:solidFill>
                  <a:srgbClr val="FF0000"/>
                </a:solidFill>
              </a:rPr>
              <a:t>in euren Haushalten entsteht</a:t>
            </a:r>
            <a:endParaRPr sz="2000" dirty="0">
              <a:solidFill>
                <a:srgbClr val="FF0000"/>
              </a:solidFill>
            </a:endParaRPr>
          </a:p>
        </p:txBody>
      </p:sp>
      <p:sp>
        <p:nvSpPr>
          <p:cNvPr id="62" name="Google Shape;62;p14"/>
          <p:cNvSpPr txBox="1">
            <a:spLocks noGrp="1"/>
          </p:cNvSpPr>
          <p:nvPr>
            <p:ph type="body" idx="1"/>
          </p:nvPr>
        </p:nvSpPr>
        <p:spPr>
          <a:xfrm>
            <a:off x="1853603" y="1425027"/>
            <a:ext cx="7120580" cy="3302494"/>
          </a:xfrm>
          <a:prstGeom prst="rect">
            <a:avLst/>
          </a:prstGeom>
        </p:spPr>
        <p:txBody>
          <a:bodyPr spcFirstLastPara="1" wrap="square" lIns="91425" tIns="91425" rIns="91425" bIns="91425" anchor="ctr" anchorCtr="0">
            <a:noAutofit/>
          </a:bodyPr>
          <a:lstStyle/>
          <a:p>
            <a:pPr marL="457200" lvl="0" indent="-342900" algn="l" rtl="0">
              <a:spcBef>
                <a:spcPts val="0"/>
              </a:spcBef>
              <a:spcAft>
                <a:spcPts val="0"/>
              </a:spcAft>
              <a:buSzPts val="1800"/>
              <a:buChar char="➔"/>
            </a:pPr>
            <a:r>
              <a:rPr lang="de" dirty="0" smtClean="0">
                <a:solidFill>
                  <a:schemeClr val="tx1"/>
                </a:solidFill>
              </a:rPr>
              <a:t>LMA-Menge: Gewicht jedes LMA (pro Lebensmittelkategorie)</a:t>
            </a:r>
            <a:endParaRPr lang="de-DE" dirty="0" smtClean="0">
              <a:solidFill>
                <a:schemeClr val="tx1"/>
              </a:solidFill>
            </a:endParaRPr>
          </a:p>
          <a:p>
            <a:pPr marL="457200" lvl="0" indent="-342900" algn="l" rtl="0">
              <a:spcBef>
                <a:spcPts val="0"/>
              </a:spcBef>
              <a:spcAft>
                <a:spcPts val="0"/>
              </a:spcAft>
              <a:buSzPts val="1800"/>
              <a:buChar char="➔"/>
            </a:pPr>
            <a:endParaRPr lang="de-DE" dirty="0" smtClean="0">
              <a:solidFill>
                <a:schemeClr val="tx1"/>
              </a:solidFill>
            </a:endParaRPr>
          </a:p>
          <a:p>
            <a:pPr marL="114300" lvl="0" indent="0" algn="l" rtl="0">
              <a:spcBef>
                <a:spcPts val="0"/>
              </a:spcBef>
              <a:spcAft>
                <a:spcPts val="0"/>
              </a:spcAft>
              <a:buSzPts val="1800"/>
              <a:buNone/>
            </a:pPr>
            <a:endParaRPr dirty="0">
              <a:solidFill>
                <a:schemeClr val="tx1"/>
              </a:solidFill>
            </a:endParaRPr>
          </a:p>
          <a:p>
            <a:pPr lvl="0">
              <a:buChar char="➔"/>
            </a:pPr>
            <a:r>
              <a:rPr lang="de-DE" dirty="0" smtClean="0">
                <a:solidFill>
                  <a:schemeClr val="tx1"/>
                </a:solidFill>
              </a:rPr>
              <a:t>Food </a:t>
            </a:r>
            <a:r>
              <a:rPr lang="de-DE" dirty="0" err="1" smtClean="0">
                <a:solidFill>
                  <a:schemeClr val="tx1"/>
                </a:solidFill>
              </a:rPr>
              <a:t>Waste</a:t>
            </a:r>
            <a:r>
              <a:rPr lang="de-DE" dirty="0" smtClean="0">
                <a:solidFill>
                  <a:schemeClr val="tx1"/>
                </a:solidFill>
              </a:rPr>
              <a:t> </a:t>
            </a:r>
            <a:r>
              <a:rPr lang="de-DE" dirty="0" err="1" smtClean="0">
                <a:solidFill>
                  <a:schemeClr val="tx1"/>
                </a:solidFill>
              </a:rPr>
              <a:t>Tracker</a:t>
            </a:r>
            <a:r>
              <a:rPr lang="de-DE" dirty="0" smtClean="0">
                <a:solidFill>
                  <a:schemeClr val="tx1"/>
                </a:solidFill>
              </a:rPr>
              <a:t> ermittelt CO</a:t>
            </a:r>
            <a:r>
              <a:rPr lang="de-DE" baseline="-25000" dirty="0" smtClean="0">
                <a:solidFill>
                  <a:schemeClr val="tx1"/>
                </a:solidFill>
              </a:rPr>
              <a:t>2</a:t>
            </a:r>
            <a:r>
              <a:rPr lang="de" dirty="0" smtClean="0">
                <a:solidFill>
                  <a:schemeClr val="tx1"/>
                </a:solidFill>
              </a:rPr>
              <a:t>eq je Lebensmittelkategorie</a:t>
            </a:r>
          </a:p>
          <a:p>
            <a:pPr marL="457200" lvl="0" indent="-342900" algn="l" rtl="0">
              <a:spcBef>
                <a:spcPts val="0"/>
              </a:spcBef>
              <a:spcAft>
                <a:spcPts val="0"/>
              </a:spcAft>
              <a:buSzPts val="1800"/>
              <a:buChar char="➔"/>
            </a:pPr>
            <a:endParaRPr lang="de-DE" dirty="0">
              <a:solidFill>
                <a:schemeClr val="tx1"/>
              </a:solidFill>
            </a:endParaRPr>
          </a:p>
          <a:p>
            <a:pPr marL="457200" lvl="0" indent="-342900" algn="l" rtl="0">
              <a:spcBef>
                <a:spcPts val="0"/>
              </a:spcBef>
              <a:spcAft>
                <a:spcPts val="0"/>
              </a:spcAft>
              <a:buSzPts val="1800"/>
              <a:buChar char="➔"/>
            </a:pPr>
            <a:endParaRPr dirty="0">
              <a:solidFill>
                <a:schemeClr val="tx1"/>
              </a:solidFill>
            </a:endParaRPr>
          </a:p>
          <a:p>
            <a:pPr lvl="0">
              <a:buChar char="➔"/>
            </a:pPr>
            <a:r>
              <a:rPr lang="de" dirty="0" smtClean="0">
                <a:solidFill>
                  <a:schemeClr val="tx1"/>
                </a:solidFill>
              </a:rPr>
              <a:t>LMA und </a:t>
            </a:r>
            <a:r>
              <a:rPr lang="de-DE" dirty="0">
                <a:solidFill>
                  <a:schemeClr val="tx1"/>
                </a:solidFill>
              </a:rPr>
              <a:t>CO</a:t>
            </a:r>
            <a:r>
              <a:rPr lang="de-DE" baseline="-25000" dirty="0">
                <a:solidFill>
                  <a:schemeClr val="tx1"/>
                </a:solidFill>
              </a:rPr>
              <a:t>2</a:t>
            </a:r>
            <a:r>
              <a:rPr lang="de" dirty="0" smtClean="0">
                <a:solidFill>
                  <a:schemeClr val="tx1"/>
                </a:solidFill>
              </a:rPr>
              <a:t> reduzieren: LMA-Gründe</a:t>
            </a:r>
            <a:endParaRPr dirty="0">
              <a:solidFill>
                <a:schemeClr val="tx1"/>
              </a:solidFill>
            </a:endParaRPr>
          </a:p>
        </p:txBody>
      </p:sp>
      <p:pic>
        <p:nvPicPr>
          <p:cNvPr id="13" name="Google Shape;127;p25"/>
          <p:cNvPicPr preferRelativeResize="0">
            <a:picLocks noChangeAspect="1"/>
          </p:cNvPicPr>
          <p:nvPr/>
        </p:nvPicPr>
        <p:blipFill>
          <a:blip r:embed="rId3">
            <a:alphaModFix/>
          </a:blip>
          <a:stretch>
            <a:fillRect/>
          </a:stretch>
        </p:blipFill>
        <p:spPr>
          <a:xfrm>
            <a:off x="501157" y="1740123"/>
            <a:ext cx="1033489" cy="720000"/>
          </a:xfrm>
          <a:prstGeom prst="rect">
            <a:avLst/>
          </a:prstGeom>
          <a:noFill/>
          <a:ln>
            <a:noFill/>
          </a:ln>
        </p:spPr>
      </p:pic>
      <p:pic>
        <p:nvPicPr>
          <p:cNvPr id="14" name="Google Shape;120;p24"/>
          <p:cNvPicPr preferRelativeResize="0">
            <a:picLocks noChangeAspect="1"/>
          </p:cNvPicPr>
          <p:nvPr/>
        </p:nvPicPr>
        <p:blipFill>
          <a:blip r:embed="rId4">
            <a:alphaModFix/>
          </a:blip>
          <a:stretch>
            <a:fillRect/>
          </a:stretch>
        </p:blipFill>
        <p:spPr>
          <a:xfrm>
            <a:off x="663195" y="2734030"/>
            <a:ext cx="709412" cy="720000"/>
          </a:xfrm>
          <a:prstGeom prst="rect">
            <a:avLst/>
          </a:prstGeom>
          <a:noFill/>
          <a:ln>
            <a:noFill/>
          </a:ln>
        </p:spPr>
      </p:pic>
      <p:grpSp>
        <p:nvGrpSpPr>
          <p:cNvPr id="4" name="Gruppieren 3"/>
          <p:cNvGrpSpPr/>
          <p:nvPr/>
        </p:nvGrpSpPr>
        <p:grpSpPr>
          <a:xfrm>
            <a:off x="165276" y="3790078"/>
            <a:ext cx="1033200" cy="720000"/>
            <a:chOff x="227422" y="3834468"/>
            <a:chExt cx="1033200" cy="720000"/>
          </a:xfrm>
        </p:grpSpPr>
        <p:sp>
          <p:nvSpPr>
            <p:cNvPr id="15" name="Rechteck 14"/>
            <p:cNvSpPr/>
            <p:nvPr/>
          </p:nvSpPr>
          <p:spPr>
            <a:xfrm>
              <a:off x="227422" y="3834468"/>
              <a:ext cx="1033200" cy="720000"/>
            </a:xfrm>
            <a:prstGeom prst="rect">
              <a:avLst/>
            </a:prstGeom>
            <a:blipFill dpi="0" rotWithShape="1">
              <a:blip r:embed="rId5">
                <a:alphaModFix amt="34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6" name="Grafik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0338" y="4075668"/>
              <a:ext cx="687078" cy="478800"/>
            </a:xfrm>
            <a:prstGeom prst="rect">
              <a:avLst/>
            </a:prstGeom>
          </p:spPr>
        </p:pic>
      </p:grpSp>
      <p:grpSp>
        <p:nvGrpSpPr>
          <p:cNvPr id="6" name="Gruppieren 5"/>
          <p:cNvGrpSpPr/>
          <p:nvPr/>
        </p:nvGrpSpPr>
        <p:grpSpPr>
          <a:xfrm>
            <a:off x="1242576" y="3816712"/>
            <a:ext cx="710526" cy="720000"/>
            <a:chOff x="1260332" y="3834468"/>
            <a:chExt cx="710526" cy="720000"/>
          </a:xfrm>
        </p:grpSpPr>
        <p:sp>
          <p:nvSpPr>
            <p:cNvPr id="17" name="Rechteck 16"/>
            <p:cNvSpPr>
              <a:spLocks noChangeAspect="1"/>
            </p:cNvSpPr>
            <p:nvPr/>
          </p:nvSpPr>
          <p:spPr>
            <a:xfrm>
              <a:off x="1260332" y="3834468"/>
              <a:ext cx="710526" cy="720000"/>
            </a:xfrm>
            <a:prstGeom prst="rect">
              <a:avLst/>
            </a:prstGeom>
            <a:blipFill dpi="0" rotWithShape="1">
              <a:blip r:embed="rId7">
                <a:alphaModFix amt="34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8" name="Grafik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76472" y="4075668"/>
              <a:ext cx="477131" cy="47880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500"/>
                                        <p:tgtEl>
                                          <p:spTgt spid="6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2">
                                            <p:txEl>
                                              <p:pRg st="0" end="0"/>
                                            </p:txEl>
                                          </p:spTgt>
                                        </p:tgtEl>
                                        <p:attrNameLst>
                                          <p:attrName>style.visibility</p:attrName>
                                        </p:attrNameLst>
                                      </p:cBhvr>
                                      <p:to>
                                        <p:strVal val="visible"/>
                                      </p:to>
                                    </p:set>
                                    <p:animEffect transition="in" filter="fade">
                                      <p:cBhvr>
                                        <p:cTn id="12" dur="500"/>
                                        <p:tgtEl>
                                          <p:spTgt spid="62">
                                            <p:txEl>
                                              <p:pRg st="0" end="0"/>
                                            </p:txEl>
                                          </p:spTgt>
                                        </p:tgtEl>
                                      </p:cBhvr>
                                    </p:animEffec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2">
                                            <p:txEl>
                                              <p:pRg st="3" end="3"/>
                                            </p:txEl>
                                          </p:spTgt>
                                        </p:tgtEl>
                                        <p:attrNameLst>
                                          <p:attrName>style.visibility</p:attrName>
                                        </p:attrNameLst>
                                      </p:cBhvr>
                                      <p:to>
                                        <p:strVal val="visible"/>
                                      </p:to>
                                    </p:set>
                                    <p:animEffect transition="in" filter="fade">
                                      <p:cBhvr>
                                        <p:cTn id="19" dur="500"/>
                                        <p:tgtEl>
                                          <p:spTgt spid="62">
                                            <p:txEl>
                                              <p:pRg st="3" end="3"/>
                                            </p:txEl>
                                          </p:spTgt>
                                        </p:tgtEl>
                                      </p:cBhvr>
                                    </p:animEffect>
                                  </p:childTnLst>
                                </p:cTn>
                              </p:par>
                              <p:par>
                                <p:cTn id="20" presetID="1" presetClass="entr" presetSubtype="0"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2">
                                            <p:txEl>
                                              <p:pRg st="6" end="6"/>
                                            </p:txEl>
                                          </p:spTgt>
                                        </p:tgtEl>
                                        <p:attrNameLst>
                                          <p:attrName>style.visibility</p:attrName>
                                        </p:attrNameLst>
                                      </p:cBhvr>
                                      <p:to>
                                        <p:strVal val="visible"/>
                                      </p:to>
                                    </p:set>
                                    <p:animEffect transition="in" filter="fade">
                                      <p:cBhvr>
                                        <p:cTn id="26" dur="500"/>
                                        <p:tgtEl>
                                          <p:spTgt spid="62">
                                            <p:txEl>
                                              <p:pRg st="6" end="6"/>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500"/>
                                        <p:tgtEl>
                                          <p:spTgt spid="4"/>
                                        </p:tgtEl>
                                      </p:cBhvr>
                                    </p:animEffect>
                                  </p:childTnLst>
                                </p:cTn>
                              </p:par>
                              <p:par>
                                <p:cTn id="30" presetID="10" presetClass="entr" presetSubtype="0" fill="hold"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69867" y="1010629"/>
            <a:ext cx="7886700" cy="3263504"/>
          </a:xfrm>
        </p:spPr>
        <p:txBody>
          <a:bodyPr>
            <a:normAutofit/>
          </a:bodyPr>
          <a:lstStyle/>
          <a:p>
            <a:pPr marL="0" indent="0">
              <a:buNone/>
            </a:pPr>
            <a:endParaRPr lang="de-DE" dirty="0" smtClean="0">
              <a:latin typeface="Arial" panose="020B0604020202020204" pitchFamily="34" charset="0"/>
              <a:cs typeface="Arial" panose="020B0604020202020204" pitchFamily="34" charset="0"/>
            </a:endParaRPr>
          </a:p>
          <a:p>
            <a:pPr marL="0" indent="0">
              <a:buNone/>
            </a:pPr>
            <a:endParaRPr lang="de-DE" dirty="0">
              <a:latin typeface="Arial" panose="020B0604020202020204" pitchFamily="34" charset="0"/>
              <a:cs typeface="Arial" panose="020B0604020202020204" pitchFamily="34" charset="0"/>
            </a:endParaRPr>
          </a:p>
          <a:p>
            <a:pPr marL="0" indent="0">
              <a:buNone/>
            </a:pPr>
            <a:endParaRPr lang="de-DE" dirty="0" smtClean="0">
              <a:latin typeface="Arial" panose="020B0604020202020204" pitchFamily="34" charset="0"/>
              <a:cs typeface="Arial" panose="020B0604020202020204" pitchFamily="34" charset="0"/>
            </a:endParaRPr>
          </a:p>
          <a:p>
            <a:pPr marL="0" indent="0">
              <a:lnSpc>
                <a:spcPct val="107000"/>
              </a:lnSpc>
              <a:spcAft>
                <a:spcPts val="600"/>
              </a:spcAft>
              <a:buNone/>
              <a:tabLst>
                <a:tab pos="602933" algn="l"/>
              </a:tabLst>
            </a:pPr>
            <a:r>
              <a:rPr lang="de-DE" sz="2400" b="1" dirty="0">
                <a:latin typeface="Arial" panose="020B0604020202020204" pitchFamily="34" charset="0"/>
                <a:cs typeface="Arial" panose="020B0604020202020204" pitchFamily="34" charset="0"/>
              </a:rPr>
              <a:t> </a:t>
            </a:r>
            <a:endParaRPr lang="de-DE" sz="2400" dirty="0">
              <a:latin typeface="Arial" panose="020B0604020202020204" pitchFamily="34" charset="0"/>
              <a:ea typeface="Calibri" panose="020F0502020204030204" pitchFamily="34" charset="0"/>
              <a:cs typeface="Arial" panose="020B0604020202020204" pitchFamily="34" charset="0"/>
            </a:endParaRPr>
          </a:p>
          <a:p>
            <a:pPr marL="257175" indent="-257175">
              <a:lnSpc>
                <a:spcPct val="107000"/>
              </a:lnSpc>
              <a:buFont typeface="+mj-lt"/>
              <a:buAutoNum type="arabicPeriod"/>
              <a:tabLst>
                <a:tab pos="602933" algn="l"/>
              </a:tabLst>
            </a:pPr>
            <a:endParaRPr lang="de-DE" dirty="0" smtClean="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600"/>
              </a:spcAft>
              <a:tabLst>
                <a:tab pos="602933" algn="l"/>
              </a:tabLst>
            </a:pPr>
            <a:endParaRPr lang="de-DE" dirty="0" smtClean="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600"/>
              </a:spcAft>
              <a:tabLst>
                <a:tab pos="602933" algn="l"/>
              </a:tabLst>
            </a:pPr>
            <a:endParaRPr lang="de-DE" dirty="0">
              <a:latin typeface="Arial" panose="020B0604020202020204" pitchFamily="34" charset="0"/>
              <a:ea typeface="Calibri" panose="020F0502020204030204" pitchFamily="34" charset="0"/>
              <a:cs typeface="Arial" panose="020B0604020202020204" pitchFamily="34" charset="0"/>
            </a:endParaRPr>
          </a:p>
        </p:txBody>
      </p:sp>
      <p:pic>
        <p:nvPicPr>
          <p:cNvPr id="6" name="Grafik 5"/>
          <p:cNvPicPr>
            <a:picLocks noChangeAspect="1"/>
          </p:cNvPicPr>
          <p:nvPr/>
        </p:nvPicPr>
        <p:blipFill rotWithShape="1">
          <a:blip r:embed="rId3"/>
          <a:srcRect b="46933"/>
          <a:stretch/>
        </p:blipFill>
        <p:spPr>
          <a:xfrm>
            <a:off x="2180496" y="54967"/>
            <a:ext cx="4665442" cy="5088533"/>
          </a:xfrm>
          <a:prstGeom prst="rect">
            <a:avLst/>
          </a:prstGeom>
        </p:spPr>
      </p:pic>
    </p:spTree>
    <p:extLst>
      <p:ext uri="{BB962C8B-B14F-4D97-AF65-F5344CB8AC3E}">
        <p14:creationId xmlns:p14="http://schemas.microsoft.com/office/powerpoint/2010/main" val="42189076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69867" y="1010629"/>
            <a:ext cx="7886700" cy="3263504"/>
          </a:xfrm>
        </p:spPr>
        <p:txBody>
          <a:bodyPr>
            <a:normAutofit/>
          </a:bodyPr>
          <a:lstStyle/>
          <a:p>
            <a:pPr marL="0" indent="0">
              <a:buNone/>
            </a:pPr>
            <a:endParaRPr lang="de-DE" dirty="0" smtClean="0">
              <a:latin typeface="Arial" panose="020B0604020202020204" pitchFamily="34" charset="0"/>
              <a:cs typeface="Arial" panose="020B0604020202020204" pitchFamily="34" charset="0"/>
            </a:endParaRPr>
          </a:p>
          <a:p>
            <a:pPr marL="0" indent="0">
              <a:buNone/>
            </a:pPr>
            <a:endParaRPr lang="de-DE" dirty="0">
              <a:latin typeface="Arial" panose="020B0604020202020204" pitchFamily="34" charset="0"/>
              <a:cs typeface="Arial" panose="020B0604020202020204" pitchFamily="34" charset="0"/>
            </a:endParaRPr>
          </a:p>
          <a:p>
            <a:pPr marL="0" indent="0">
              <a:buNone/>
            </a:pPr>
            <a:endParaRPr lang="de-DE" dirty="0" smtClean="0">
              <a:latin typeface="Arial" panose="020B0604020202020204" pitchFamily="34" charset="0"/>
              <a:cs typeface="Arial" panose="020B0604020202020204" pitchFamily="34" charset="0"/>
            </a:endParaRPr>
          </a:p>
          <a:p>
            <a:pPr marL="0" indent="0">
              <a:lnSpc>
                <a:spcPct val="107000"/>
              </a:lnSpc>
              <a:spcAft>
                <a:spcPts val="600"/>
              </a:spcAft>
              <a:buNone/>
              <a:tabLst>
                <a:tab pos="602933" algn="l"/>
              </a:tabLst>
            </a:pPr>
            <a:r>
              <a:rPr lang="de-DE" sz="2400" b="1" dirty="0">
                <a:latin typeface="Arial" panose="020B0604020202020204" pitchFamily="34" charset="0"/>
                <a:cs typeface="Arial" panose="020B0604020202020204" pitchFamily="34" charset="0"/>
              </a:rPr>
              <a:t> </a:t>
            </a:r>
            <a:endParaRPr lang="de-DE" sz="2400" dirty="0">
              <a:latin typeface="Arial" panose="020B0604020202020204" pitchFamily="34" charset="0"/>
              <a:ea typeface="Calibri" panose="020F0502020204030204" pitchFamily="34" charset="0"/>
              <a:cs typeface="Arial" panose="020B0604020202020204" pitchFamily="34" charset="0"/>
            </a:endParaRPr>
          </a:p>
          <a:p>
            <a:pPr marL="257175" indent="-257175">
              <a:lnSpc>
                <a:spcPct val="107000"/>
              </a:lnSpc>
              <a:buFont typeface="+mj-lt"/>
              <a:buAutoNum type="arabicPeriod"/>
              <a:tabLst>
                <a:tab pos="602933" algn="l"/>
              </a:tabLst>
            </a:pPr>
            <a:endParaRPr lang="de-DE" dirty="0" smtClean="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600"/>
              </a:spcAft>
              <a:tabLst>
                <a:tab pos="602933" algn="l"/>
              </a:tabLst>
            </a:pPr>
            <a:endParaRPr lang="de-DE" dirty="0" smtClean="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600"/>
              </a:spcAft>
              <a:tabLst>
                <a:tab pos="602933" algn="l"/>
              </a:tabLst>
            </a:pPr>
            <a:endParaRPr lang="de-DE" dirty="0">
              <a:latin typeface="Arial" panose="020B0604020202020204" pitchFamily="34" charset="0"/>
              <a:ea typeface="Calibri" panose="020F0502020204030204" pitchFamily="34" charset="0"/>
              <a:cs typeface="Arial" panose="020B0604020202020204" pitchFamily="34" charset="0"/>
            </a:endParaRPr>
          </a:p>
        </p:txBody>
      </p:sp>
      <p:sp>
        <p:nvSpPr>
          <p:cNvPr id="4" name="Textfeld 3"/>
          <p:cNvSpPr txBox="1"/>
          <p:nvPr/>
        </p:nvSpPr>
        <p:spPr>
          <a:xfrm>
            <a:off x="943628" y="1569011"/>
            <a:ext cx="3346704" cy="1954381"/>
          </a:xfrm>
          <a:prstGeom prst="rect">
            <a:avLst/>
          </a:prstGeom>
          <a:noFill/>
          <a:ln>
            <a:solidFill>
              <a:schemeClr val="tx1"/>
            </a:solidFill>
          </a:ln>
        </p:spPr>
        <p:txBody>
          <a:bodyPr wrap="square" rtlCol="0">
            <a:spAutoFit/>
          </a:bodyPr>
          <a:lstStyle/>
          <a:p>
            <a:endParaRPr lang="de-DE" sz="1050" b="1" u="sng" dirty="0"/>
          </a:p>
          <a:p>
            <a:endParaRPr lang="de-DE" sz="1050" b="1" u="sng" dirty="0" smtClean="0"/>
          </a:p>
          <a:p>
            <a:endParaRPr lang="de-DE" sz="1050" b="1" u="sng" dirty="0"/>
          </a:p>
          <a:p>
            <a:pPr lvl="1"/>
            <a:endParaRPr lang="de-DE" sz="1050" dirty="0" smtClean="0"/>
          </a:p>
          <a:p>
            <a:pPr lvl="1"/>
            <a:endParaRPr lang="de-DE" sz="1050" dirty="0"/>
          </a:p>
          <a:p>
            <a:pPr lvl="1" algn="ctr"/>
            <a:r>
              <a:rPr lang="de-DE" sz="1600" b="1" dirty="0"/>
              <a:t>Beispiel </a:t>
            </a:r>
            <a:r>
              <a:rPr lang="de-DE" sz="1600" b="1" dirty="0" smtClean="0"/>
              <a:t>X: Mahlzeitenrest </a:t>
            </a:r>
            <a:endParaRPr lang="de-DE" sz="1600" b="1" dirty="0"/>
          </a:p>
          <a:p>
            <a:endParaRPr lang="de-DE" sz="1050" dirty="0" smtClean="0"/>
          </a:p>
          <a:p>
            <a:endParaRPr lang="de-DE" sz="1050" dirty="0"/>
          </a:p>
          <a:p>
            <a:endParaRPr lang="de-DE" sz="1050" dirty="0"/>
          </a:p>
          <a:p>
            <a:endParaRPr lang="de-DE" sz="1050" dirty="0"/>
          </a:p>
          <a:p>
            <a:endParaRPr lang="de-DE" sz="1050" dirty="0"/>
          </a:p>
        </p:txBody>
      </p:sp>
      <p:sp>
        <p:nvSpPr>
          <p:cNvPr id="5" name="Textfeld 4"/>
          <p:cNvSpPr txBox="1"/>
          <p:nvPr/>
        </p:nvSpPr>
        <p:spPr>
          <a:xfrm>
            <a:off x="4676095" y="1569011"/>
            <a:ext cx="3394710" cy="1985159"/>
          </a:xfrm>
          <a:prstGeom prst="rect">
            <a:avLst/>
          </a:prstGeom>
          <a:noFill/>
          <a:ln>
            <a:solidFill>
              <a:schemeClr val="tx1"/>
            </a:solidFill>
          </a:ln>
        </p:spPr>
        <p:txBody>
          <a:bodyPr wrap="square" rtlCol="0">
            <a:spAutoFit/>
          </a:bodyPr>
          <a:lstStyle/>
          <a:p>
            <a:pPr lvl="1"/>
            <a:endParaRPr lang="de-DE" sz="1050" i="1" dirty="0"/>
          </a:p>
          <a:p>
            <a:pPr lvl="1"/>
            <a:endParaRPr lang="de-DE" sz="1050" i="1" dirty="0" smtClean="0"/>
          </a:p>
          <a:p>
            <a:pPr lvl="1"/>
            <a:endParaRPr lang="de-DE" sz="1050" i="1" dirty="0" smtClean="0"/>
          </a:p>
          <a:p>
            <a:pPr lvl="1"/>
            <a:endParaRPr lang="de-DE" sz="1050" i="1" dirty="0"/>
          </a:p>
          <a:p>
            <a:pPr lvl="1"/>
            <a:endParaRPr lang="de-DE" sz="1050" b="1" i="1" dirty="0"/>
          </a:p>
          <a:p>
            <a:pPr lvl="1" algn="ctr"/>
            <a:r>
              <a:rPr lang="de-DE" sz="1600" b="1" dirty="0"/>
              <a:t>Textbeispiel</a:t>
            </a:r>
          </a:p>
          <a:p>
            <a:pPr lvl="1"/>
            <a:endParaRPr lang="de-DE" sz="1050" i="1" dirty="0" smtClean="0"/>
          </a:p>
          <a:p>
            <a:pPr lvl="1"/>
            <a:endParaRPr lang="de-DE" sz="1050" i="1" dirty="0"/>
          </a:p>
          <a:p>
            <a:endParaRPr lang="de-DE" sz="1050" i="1" dirty="0"/>
          </a:p>
          <a:p>
            <a:endParaRPr lang="de-DE" sz="1050" dirty="0"/>
          </a:p>
          <a:p>
            <a:endParaRPr lang="de-DE" sz="1050" dirty="0"/>
          </a:p>
        </p:txBody>
      </p:sp>
      <p:sp>
        <p:nvSpPr>
          <p:cNvPr id="2" name="Rechteck 1"/>
          <p:cNvSpPr/>
          <p:nvPr/>
        </p:nvSpPr>
        <p:spPr>
          <a:xfrm>
            <a:off x="844234" y="828155"/>
            <a:ext cx="5117106" cy="461665"/>
          </a:xfrm>
          <a:prstGeom prst="rect">
            <a:avLst/>
          </a:prstGeom>
        </p:spPr>
        <p:txBody>
          <a:bodyPr wrap="none">
            <a:spAutoFit/>
          </a:bodyPr>
          <a:lstStyle/>
          <a:p>
            <a:pPr marL="0" indent="0">
              <a:buNone/>
            </a:pPr>
            <a:r>
              <a:rPr lang="de-DE" sz="2400" dirty="0" smtClean="0">
                <a:latin typeface="Arial" panose="020B0604020202020204" pitchFamily="34" charset="0"/>
                <a:cs typeface="Arial" panose="020B0604020202020204" pitchFamily="34" charset="0"/>
              </a:rPr>
              <a:t>Gründe aus Textbeispielen ableiten:</a:t>
            </a:r>
            <a:endParaRPr lang="de-DE"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29911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0324" y="683636"/>
            <a:ext cx="7591017" cy="3825788"/>
          </a:xfrm>
        </p:spPr>
        <p:txBody>
          <a:bodyPr>
            <a:normAutofit/>
          </a:bodyPr>
          <a:lstStyle/>
          <a:p>
            <a:pPr marL="0" indent="0">
              <a:buNone/>
            </a:pPr>
            <a:r>
              <a:rPr lang="de-DE" sz="2400" dirty="0">
                <a:solidFill>
                  <a:schemeClr val="tx1"/>
                </a:solidFill>
                <a:latin typeface="Arial" panose="020B0604020202020204" pitchFamily="34" charset="0"/>
                <a:cs typeface="Arial" panose="020B0604020202020204" pitchFamily="34" charset="0"/>
              </a:rPr>
              <a:t>Vorbereitung für die Gewichtsmessung:</a:t>
            </a:r>
          </a:p>
          <a:p>
            <a:pPr marL="0" indent="0">
              <a:lnSpc>
                <a:spcPct val="107000"/>
              </a:lnSpc>
              <a:spcAft>
                <a:spcPts val="600"/>
              </a:spcAft>
              <a:buNone/>
              <a:tabLst>
                <a:tab pos="602933" algn="l"/>
              </a:tabLst>
            </a:pPr>
            <a:r>
              <a:rPr lang="de-DE" sz="2400" b="1" dirty="0">
                <a:latin typeface="Arial" panose="020B0604020202020204" pitchFamily="34" charset="0"/>
                <a:cs typeface="Arial" panose="020B0604020202020204" pitchFamily="34" charset="0"/>
              </a:rPr>
              <a:t> </a:t>
            </a:r>
            <a:endParaRPr lang="de-DE" sz="24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600"/>
              </a:spcAft>
              <a:tabLst>
                <a:tab pos="602933" algn="l"/>
              </a:tabLst>
            </a:pPr>
            <a:r>
              <a:rPr lang="de-DE" dirty="0" smtClean="0">
                <a:solidFill>
                  <a:schemeClr val="tx1"/>
                </a:solidFill>
                <a:latin typeface="Arial" panose="020B0604020202020204" pitchFamily="34" charset="0"/>
                <a:ea typeface="Calibri" panose="020F0502020204030204" pitchFamily="34" charset="0"/>
                <a:cs typeface="Arial" panose="020B0604020202020204" pitchFamily="34" charset="0"/>
              </a:rPr>
              <a:t>Handschuhe anziehen</a:t>
            </a:r>
          </a:p>
          <a:p>
            <a:pPr>
              <a:lnSpc>
                <a:spcPct val="107000"/>
              </a:lnSpc>
              <a:spcAft>
                <a:spcPts val="600"/>
              </a:spcAft>
              <a:tabLst>
                <a:tab pos="602933" algn="l"/>
              </a:tabLst>
            </a:pPr>
            <a:endParaRPr lang="de-DE" dirty="0" smtClean="0">
              <a:solidFill>
                <a:schemeClr val="tx1"/>
              </a:solidFill>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600"/>
              </a:spcAft>
              <a:tabLst>
                <a:tab pos="602933" algn="l"/>
              </a:tabLst>
            </a:pPr>
            <a:endParaRPr lang="de-DE" dirty="0" smtClean="0">
              <a:solidFill>
                <a:schemeClr val="tx1"/>
              </a:solidFill>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600"/>
              </a:spcAft>
              <a:tabLst>
                <a:tab pos="602933" algn="l"/>
              </a:tabLst>
            </a:pPr>
            <a:endParaRPr lang="de-DE" dirty="0" smtClean="0">
              <a:solidFill>
                <a:schemeClr val="tx1"/>
              </a:solidFill>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600"/>
              </a:spcAft>
              <a:tabLst>
                <a:tab pos="602933" algn="l"/>
              </a:tabLst>
            </a:pPr>
            <a:r>
              <a:rPr lang="de-DE" dirty="0" smtClean="0">
                <a:solidFill>
                  <a:schemeClr val="tx1"/>
                </a:solidFill>
                <a:latin typeface="Arial" panose="020B0604020202020204" pitchFamily="34" charset="0"/>
                <a:ea typeface="Calibri" panose="020F0502020204030204" pitchFamily="34" charset="0"/>
                <a:cs typeface="Arial" panose="020B0604020202020204" pitchFamily="34" charset="0"/>
              </a:rPr>
              <a:t>Waage tarieren</a:t>
            </a:r>
          </a:p>
          <a:p>
            <a:pPr>
              <a:lnSpc>
                <a:spcPct val="107000"/>
              </a:lnSpc>
              <a:spcAft>
                <a:spcPts val="600"/>
              </a:spcAft>
              <a:tabLst>
                <a:tab pos="602933" algn="l"/>
              </a:tabLst>
            </a:pPr>
            <a:endParaRPr lang="de-DE" dirty="0" smtClean="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600"/>
              </a:spcAft>
              <a:tabLst>
                <a:tab pos="602933" algn="l"/>
              </a:tabLst>
            </a:pPr>
            <a:endParaRPr lang="de-DE" dirty="0">
              <a:latin typeface="Arial" panose="020B0604020202020204" pitchFamily="34" charset="0"/>
              <a:ea typeface="Calibri" panose="020F0502020204030204" pitchFamily="34" charset="0"/>
              <a:cs typeface="Arial" panose="020B0604020202020204" pitchFamily="34" charset="0"/>
            </a:endParaRPr>
          </a:p>
        </p:txBody>
      </p:sp>
      <p:pic>
        <p:nvPicPr>
          <p:cNvPr id="1026" name="Picture 2" descr="Quellbild anzeig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5152" y="2831845"/>
            <a:ext cx="1430643" cy="112716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Quellbild anzeigen"/>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0" b="100000" l="14363" r="73968"/>
                    </a14:imgEffect>
                  </a14:imgLayer>
                </a14:imgProps>
              </a:ext>
              <a:ext uri="{28A0092B-C50C-407E-A947-70E740481C1C}">
                <a14:useLocalDpi xmlns:a14="http://schemas.microsoft.com/office/drawing/2010/main" val="0"/>
              </a:ext>
            </a:extLst>
          </a:blip>
          <a:srcRect l="7147" r="18366"/>
          <a:stretch/>
        </p:blipFill>
        <p:spPr bwMode="auto">
          <a:xfrm>
            <a:off x="4184073" y="1341854"/>
            <a:ext cx="1292744" cy="1157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07256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9349" y="0"/>
            <a:ext cx="2765302" cy="5143500"/>
          </a:xfrm>
          <a:prstGeom prst="rect">
            <a:avLst/>
          </a:prstGeom>
        </p:spPr>
      </p:pic>
    </p:spTree>
    <p:extLst>
      <p:ext uri="{BB962C8B-B14F-4D97-AF65-F5344CB8AC3E}">
        <p14:creationId xmlns:p14="http://schemas.microsoft.com/office/powerpoint/2010/main" val="41491552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69867" y="1010629"/>
            <a:ext cx="7886700" cy="3263504"/>
          </a:xfrm>
        </p:spPr>
        <p:txBody>
          <a:bodyPr>
            <a:normAutofit/>
          </a:bodyPr>
          <a:lstStyle/>
          <a:p>
            <a:pPr marL="0" indent="0">
              <a:buNone/>
            </a:pPr>
            <a:endParaRPr lang="de-DE" dirty="0" smtClean="0">
              <a:latin typeface="Arial" panose="020B0604020202020204" pitchFamily="34" charset="0"/>
              <a:cs typeface="Arial" panose="020B0604020202020204" pitchFamily="34" charset="0"/>
            </a:endParaRPr>
          </a:p>
          <a:p>
            <a:pPr marL="0" indent="0">
              <a:buNone/>
            </a:pPr>
            <a:endParaRPr lang="de-DE" dirty="0">
              <a:latin typeface="Arial" panose="020B0604020202020204" pitchFamily="34" charset="0"/>
              <a:cs typeface="Arial" panose="020B0604020202020204" pitchFamily="34" charset="0"/>
            </a:endParaRPr>
          </a:p>
          <a:p>
            <a:pPr marL="0" indent="0">
              <a:buNone/>
            </a:pPr>
            <a:endParaRPr lang="de-DE" dirty="0" smtClean="0">
              <a:latin typeface="Arial" panose="020B0604020202020204" pitchFamily="34" charset="0"/>
              <a:cs typeface="Arial" panose="020B0604020202020204" pitchFamily="34" charset="0"/>
            </a:endParaRPr>
          </a:p>
          <a:p>
            <a:pPr marL="0" indent="0" algn="ctr">
              <a:buNone/>
            </a:pPr>
            <a:r>
              <a:rPr lang="de-DE" sz="3000" dirty="0">
                <a:latin typeface="Arial" panose="020B0604020202020204" pitchFamily="34" charset="0"/>
                <a:cs typeface="Arial" panose="020B0604020202020204" pitchFamily="34" charset="0"/>
              </a:rPr>
              <a:t>Habt ihr Fragen?</a:t>
            </a:r>
          </a:p>
          <a:p>
            <a:pPr marL="0" indent="0">
              <a:lnSpc>
                <a:spcPct val="107000"/>
              </a:lnSpc>
              <a:spcAft>
                <a:spcPts val="600"/>
              </a:spcAft>
              <a:buNone/>
              <a:tabLst>
                <a:tab pos="602933" algn="l"/>
              </a:tabLst>
            </a:pPr>
            <a:r>
              <a:rPr lang="de-DE" sz="2400" b="1" dirty="0">
                <a:latin typeface="Arial" panose="020B0604020202020204" pitchFamily="34" charset="0"/>
                <a:cs typeface="Arial" panose="020B0604020202020204" pitchFamily="34" charset="0"/>
              </a:rPr>
              <a:t> </a:t>
            </a:r>
            <a:endParaRPr lang="de-DE" sz="2400" dirty="0">
              <a:latin typeface="Arial" panose="020B0604020202020204" pitchFamily="34" charset="0"/>
              <a:ea typeface="Calibri" panose="020F0502020204030204" pitchFamily="34" charset="0"/>
              <a:cs typeface="Arial" panose="020B0604020202020204" pitchFamily="34" charset="0"/>
            </a:endParaRPr>
          </a:p>
          <a:p>
            <a:pPr marL="257175" indent="-257175">
              <a:lnSpc>
                <a:spcPct val="107000"/>
              </a:lnSpc>
              <a:buFont typeface="+mj-lt"/>
              <a:buAutoNum type="arabicPeriod"/>
              <a:tabLst>
                <a:tab pos="602933" algn="l"/>
              </a:tabLst>
            </a:pPr>
            <a:endParaRPr lang="de-DE" dirty="0" smtClean="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600"/>
              </a:spcAft>
              <a:tabLst>
                <a:tab pos="602933" algn="l"/>
              </a:tabLst>
            </a:pPr>
            <a:endParaRPr lang="de-DE" dirty="0" smtClean="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600"/>
              </a:spcAft>
              <a:tabLst>
                <a:tab pos="602933" algn="l"/>
              </a:tabLst>
            </a:pPr>
            <a:endParaRPr lang="de-D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043854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69867" y="1010629"/>
            <a:ext cx="7886700" cy="3263504"/>
          </a:xfrm>
        </p:spPr>
        <p:txBody>
          <a:bodyPr>
            <a:normAutofit/>
          </a:bodyPr>
          <a:lstStyle/>
          <a:p>
            <a:pPr marL="0" indent="0">
              <a:buNone/>
            </a:pPr>
            <a:endParaRPr lang="de-DE" dirty="0" smtClean="0">
              <a:latin typeface="Arial" panose="020B0604020202020204" pitchFamily="34" charset="0"/>
              <a:cs typeface="Arial" panose="020B0604020202020204" pitchFamily="34" charset="0"/>
            </a:endParaRPr>
          </a:p>
          <a:p>
            <a:pPr marL="0" indent="0">
              <a:buNone/>
            </a:pPr>
            <a:endParaRPr lang="de-DE" dirty="0">
              <a:latin typeface="Arial" panose="020B0604020202020204" pitchFamily="34" charset="0"/>
              <a:cs typeface="Arial" panose="020B0604020202020204" pitchFamily="34" charset="0"/>
            </a:endParaRPr>
          </a:p>
          <a:p>
            <a:pPr marL="0" indent="0">
              <a:buNone/>
            </a:pPr>
            <a:endParaRPr lang="de-DE" dirty="0" smtClean="0">
              <a:latin typeface="Arial" panose="020B0604020202020204" pitchFamily="34" charset="0"/>
              <a:cs typeface="Arial" panose="020B0604020202020204" pitchFamily="34" charset="0"/>
            </a:endParaRPr>
          </a:p>
          <a:p>
            <a:pPr marL="0" indent="0" algn="ctr">
              <a:buNone/>
            </a:pPr>
            <a:r>
              <a:rPr lang="de-DE" sz="3000" dirty="0">
                <a:latin typeface="Arial" panose="020B0604020202020204" pitchFamily="34" charset="0"/>
                <a:cs typeface="Arial" panose="020B0604020202020204" pitchFamily="34" charset="0"/>
              </a:rPr>
              <a:t>Viel Spaß!</a:t>
            </a:r>
          </a:p>
          <a:p>
            <a:pPr marL="0" indent="0">
              <a:lnSpc>
                <a:spcPct val="107000"/>
              </a:lnSpc>
              <a:spcAft>
                <a:spcPts val="600"/>
              </a:spcAft>
              <a:buNone/>
              <a:tabLst>
                <a:tab pos="602933" algn="l"/>
              </a:tabLst>
            </a:pPr>
            <a:r>
              <a:rPr lang="de-DE" sz="2400" b="1" dirty="0">
                <a:latin typeface="Arial" panose="020B0604020202020204" pitchFamily="34" charset="0"/>
                <a:cs typeface="Arial" panose="020B0604020202020204" pitchFamily="34" charset="0"/>
              </a:rPr>
              <a:t> </a:t>
            </a:r>
            <a:endParaRPr lang="de-DE" sz="2400" dirty="0">
              <a:latin typeface="Arial" panose="020B0604020202020204" pitchFamily="34" charset="0"/>
              <a:ea typeface="Calibri" panose="020F0502020204030204" pitchFamily="34" charset="0"/>
              <a:cs typeface="Arial" panose="020B0604020202020204" pitchFamily="34" charset="0"/>
            </a:endParaRPr>
          </a:p>
          <a:p>
            <a:pPr marL="257175" indent="-257175">
              <a:lnSpc>
                <a:spcPct val="107000"/>
              </a:lnSpc>
              <a:buFont typeface="+mj-lt"/>
              <a:buAutoNum type="arabicPeriod"/>
              <a:tabLst>
                <a:tab pos="602933" algn="l"/>
              </a:tabLst>
            </a:pPr>
            <a:endParaRPr lang="de-DE" dirty="0" smtClean="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600"/>
              </a:spcAft>
              <a:tabLst>
                <a:tab pos="602933" algn="l"/>
              </a:tabLst>
            </a:pPr>
            <a:endParaRPr lang="de-DE" dirty="0" smtClean="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600"/>
              </a:spcAft>
              <a:tabLst>
                <a:tab pos="602933" algn="l"/>
              </a:tabLst>
            </a:pPr>
            <a:endParaRPr lang="de-D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8525539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dirty="0" smtClean="0"/>
              <a:t>Definition von Lebensmittelabfällen</a:t>
            </a:r>
            <a:endParaRPr dirty="0"/>
          </a:p>
        </p:txBody>
      </p:sp>
      <p:sp>
        <p:nvSpPr>
          <p:cNvPr id="68" name="Google Shape;68;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dirty="0"/>
              <a:t>Alle Lebensmittelbestandteile, die in euren Haushalten entsorgt, kompostiert, verfüttert oder anderweitig verwendet/verwertet werden.</a:t>
            </a:r>
            <a:endParaRPr dirty="0"/>
          </a:p>
          <a:p>
            <a:pPr marL="0" lvl="0" indent="0" algn="l" rtl="0">
              <a:spcBef>
                <a:spcPts val="1600"/>
              </a:spcBef>
              <a:spcAft>
                <a:spcPts val="1600"/>
              </a:spcAft>
              <a:buNone/>
            </a:pPr>
            <a:r>
              <a:rPr lang="de" dirty="0"/>
              <a:t>Ausgenommen sind nur Getränke, </a:t>
            </a:r>
            <a:r>
              <a:rPr lang="de" dirty="0" smtClean="0"/>
              <a:t>Kerne, Knochen</a:t>
            </a:r>
            <a:r>
              <a:rPr lang="de" dirty="0"/>
              <a:t> </a:t>
            </a:r>
            <a:r>
              <a:rPr lang="de" dirty="0" smtClean="0"/>
              <a:t>und nicht essbare Schalen.</a:t>
            </a:r>
            <a:endParaRPr dirty="0"/>
          </a:p>
        </p:txBody>
      </p:sp>
      <p:grpSp>
        <p:nvGrpSpPr>
          <p:cNvPr id="11" name="Gruppieren 10"/>
          <p:cNvGrpSpPr/>
          <p:nvPr/>
        </p:nvGrpSpPr>
        <p:grpSpPr>
          <a:xfrm>
            <a:off x="4504063" y="2635490"/>
            <a:ext cx="4639937" cy="3070030"/>
            <a:chOff x="4504063" y="2635490"/>
            <a:chExt cx="4639937" cy="3070030"/>
          </a:xfrm>
        </p:grpSpPr>
        <p:pic>
          <p:nvPicPr>
            <p:cNvPr id="7" name="Google Shape;127;p25"/>
            <p:cNvPicPr preferRelativeResize="0"/>
            <p:nvPr/>
          </p:nvPicPr>
          <p:blipFill>
            <a:blip r:embed="rId3">
              <a:alphaModFix/>
            </a:blip>
            <a:stretch>
              <a:fillRect/>
            </a:stretch>
          </p:blipFill>
          <p:spPr>
            <a:xfrm>
              <a:off x="5032350" y="2635490"/>
              <a:ext cx="3600001" cy="2508010"/>
            </a:xfrm>
            <a:prstGeom prst="rect">
              <a:avLst/>
            </a:prstGeom>
            <a:noFill/>
            <a:ln>
              <a:noFill/>
            </a:ln>
          </p:spPr>
        </p:pic>
        <p:pic>
          <p:nvPicPr>
            <p:cNvPr id="8" name="Google Shape;130;p25"/>
            <p:cNvPicPr preferRelativeResize="0"/>
            <p:nvPr/>
          </p:nvPicPr>
          <p:blipFill>
            <a:blip r:embed="rId4">
              <a:alphaModFix/>
            </a:blip>
            <a:stretch>
              <a:fillRect/>
            </a:stretch>
          </p:blipFill>
          <p:spPr>
            <a:xfrm>
              <a:off x="4504063" y="3840670"/>
              <a:ext cx="2112175" cy="1864850"/>
            </a:xfrm>
            <a:prstGeom prst="rect">
              <a:avLst/>
            </a:prstGeom>
            <a:noFill/>
            <a:ln>
              <a:noFill/>
            </a:ln>
          </p:spPr>
        </p:pic>
        <p:pic>
          <p:nvPicPr>
            <p:cNvPr id="5" name="Google Shape;129;p25"/>
            <p:cNvPicPr preferRelativeResize="0"/>
            <p:nvPr/>
          </p:nvPicPr>
          <p:blipFill>
            <a:blip r:embed="rId5">
              <a:alphaModFix/>
            </a:blip>
            <a:stretch>
              <a:fillRect/>
            </a:stretch>
          </p:blipFill>
          <p:spPr>
            <a:xfrm>
              <a:off x="7505700" y="3523949"/>
              <a:ext cx="1638300" cy="1628775"/>
            </a:xfrm>
            <a:prstGeom prst="rect">
              <a:avLst/>
            </a:prstGeom>
            <a:noFill/>
            <a:ln>
              <a:noFill/>
            </a:ln>
          </p:spPr>
        </p:pic>
      </p:grpSp>
      <p:grpSp>
        <p:nvGrpSpPr>
          <p:cNvPr id="10" name="Gruppieren 9"/>
          <p:cNvGrpSpPr/>
          <p:nvPr/>
        </p:nvGrpSpPr>
        <p:grpSpPr>
          <a:xfrm>
            <a:off x="-61165" y="2635490"/>
            <a:ext cx="4714011" cy="2186565"/>
            <a:chOff x="-61165" y="2635490"/>
            <a:chExt cx="4714011" cy="2186565"/>
          </a:xfrm>
        </p:grpSpPr>
        <p:grpSp>
          <p:nvGrpSpPr>
            <p:cNvPr id="9" name="Gruppieren 8"/>
            <p:cNvGrpSpPr/>
            <p:nvPr/>
          </p:nvGrpSpPr>
          <p:grpSpPr>
            <a:xfrm>
              <a:off x="-61165" y="2635490"/>
              <a:ext cx="3578174" cy="2186565"/>
              <a:chOff x="-78157" y="3190884"/>
              <a:chExt cx="3157248" cy="1929344"/>
            </a:xfrm>
          </p:grpSpPr>
          <p:pic>
            <p:nvPicPr>
              <p:cNvPr id="2" name="Grafik 1"/>
              <p:cNvPicPr>
                <a:picLocks noChangeAspect="1"/>
              </p:cNvPicPr>
              <p:nvPr/>
            </p:nvPicPr>
            <p:blipFill>
              <a:blip r:embed="rId6">
                <a:extLst>
                  <a:ext uri="{BEBA8EAE-BF5A-486C-A8C5-ECC9F3942E4B}">
                    <a14:imgProps xmlns:a14="http://schemas.microsoft.com/office/drawing/2010/main">
                      <a14:imgLayer r:embed="rId7">
                        <a14:imgEffect>
                          <a14:backgroundRemoval t="9769" b="89717" l="0" r="96875"/>
                        </a14:imgEffect>
                      </a14:imgLayer>
                    </a14:imgProps>
                  </a:ext>
                  <a:ext uri="{28A0092B-C50C-407E-A947-70E740481C1C}">
                    <a14:useLocalDpi xmlns:a14="http://schemas.microsoft.com/office/drawing/2010/main" val="0"/>
                  </a:ext>
                </a:extLst>
              </a:blip>
              <a:stretch>
                <a:fillRect/>
              </a:stretch>
            </p:blipFill>
            <p:spPr>
              <a:xfrm>
                <a:off x="1128371" y="3934556"/>
                <a:ext cx="1950720" cy="1185672"/>
              </a:xfrm>
              <a:prstGeom prst="rect">
                <a:avLst/>
              </a:prstGeom>
            </p:spPr>
          </p:pic>
          <p:pic>
            <p:nvPicPr>
              <p:cNvPr id="4" name="Grafik 3"/>
              <p:cNvPicPr>
                <a:picLocks noChangeAspect="1"/>
              </p:cNvPicPr>
              <p:nvPr/>
            </p:nvPicPr>
            <p:blipFill rotWithShape="1">
              <a:blip r:embed="rId8">
                <a:extLst>
                  <a:ext uri="{BEBA8EAE-BF5A-486C-A8C5-ECC9F3942E4B}">
                    <a14:imgProps xmlns:a14="http://schemas.microsoft.com/office/drawing/2010/main">
                      <a14:imgLayer r:embed="rId9">
                        <a14:imgEffect>
                          <a14:backgroundRemoval t="9595" b="89655" l="3200" r="96500"/>
                        </a14:imgEffect>
                      </a14:imgLayer>
                    </a14:imgProps>
                  </a:ext>
                  <a:ext uri="{28A0092B-C50C-407E-A947-70E740481C1C}">
                    <a14:useLocalDpi xmlns:a14="http://schemas.microsoft.com/office/drawing/2010/main" val="0"/>
                  </a:ext>
                </a:extLst>
              </a:blip>
              <a:srcRect r="24853"/>
              <a:stretch/>
            </p:blipFill>
            <p:spPr>
              <a:xfrm>
                <a:off x="1568048" y="3267443"/>
                <a:ext cx="1479950" cy="1313588"/>
              </a:xfrm>
              <a:prstGeom prst="rect">
                <a:avLst/>
              </a:prstGeom>
            </p:spPr>
          </p:pic>
          <p:pic>
            <p:nvPicPr>
              <p:cNvPr id="6" name="Grafik 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157" y="3190884"/>
                <a:ext cx="2269112" cy="1512741"/>
              </a:xfrm>
              <a:prstGeom prst="rect">
                <a:avLst/>
              </a:prstGeom>
            </p:spPr>
          </p:pic>
        </p:grpSp>
        <p:pic>
          <p:nvPicPr>
            <p:cNvPr id="3" name="Grafik 2" descr="10 Hausmittel gegen Mückenstiche"/>
            <p:cNvPicPr>
              <a:picLocks noChangeAspect="1"/>
            </p:cNvPicPr>
            <p:nvPr/>
          </p:nvPicPr>
          <p:blipFill>
            <a:blip r:embed="rId11">
              <a:extLst>
                <a:ext uri="{BEBA8EAE-BF5A-486C-A8C5-ECC9F3942E4B}">
                  <a14:imgProps xmlns:a14="http://schemas.microsoft.com/office/drawing/2010/main">
                    <a14:imgLayer r:embed="rId12">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3436605" y="3121321"/>
              <a:ext cx="1216241" cy="1216241"/>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fade">
                                      <p:cBhvr>
                                        <p:cTn id="7" dur="500"/>
                                        <p:tgtEl>
                                          <p:spTgt spid="6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8">
                                            <p:txEl>
                                              <p:pRg st="0" end="0"/>
                                            </p:txEl>
                                          </p:spTgt>
                                        </p:tgtEl>
                                        <p:attrNameLst>
                                          <p:attrName>style.visibility</p:attrName>
                                        </p:attrNameLst>
                                      </p:cBhvr>
                                      <p:to>
                                        <p:strVal val="visible"/>
                                      </p:to>
                                    </p:set>
                                    <p:animEffect transition="in" filter="fade">
                                      <p:cBhvr>
                                        <p:cTn id="12" dur="1000"/>
                                        <p:tgtEl>
                                          <p:spTgt spid="68">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8">
                                            <p:txEl>
                                              <p:pRg st="1" end="1"/>
                                            </p:txEl>
                                          </p:spTgt>
                                        </p:tgtEl>
                                        <p:attrNameLst>
                                          <p:attrName>style.visibility</p:attrName>
                                        </p:attrNameLst>
                                      </p:cBhvr>
                                      <p:to>
                                        <p:strVal val="visible"/>
                                      </p:to>
                                    </p:set>
                                    <p:animEffect transition="in" filter="fade">
                                      <p:cBhvr>
                                        <p:cTn id="20" dur="1000"/>
                                        <p:tgtEl>
                                          <p:spTgt spid="68">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sz="3100" dirty="0"/>
              <a:t>Quiz: Was würdet ihr essen?</a:t>
            </a:r>
          </a:p>
        </p:txBody>
      </p:sp>
      <p:sp>
        <p:nvSpPr>
          <p:cNvPr id="6" name="Rechteck 5"/>
          <p:cNvSpPr/>
          <p:nvPr/>
        </p:nvSpPr>
        <p:spPr>
          <a:xfrm rot="331574">
            <a:off x="4326794" y="1537460"/>
            <a:ext cx="1632502" cy="2657475"/>
          </a:xfrm>
          <a:prstGeom prst="rect">
            <a:avLst/>
          </a:prstGeom>
          <a:solidFill>
            <a:srgbClr val="FB7979"/>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r>
              <a:rPr lang="de-DE" sz="1800" dirty="0"/>
              <a:t>NEIN, </a:t>
            </a:r>
          </a:p>
          <a:p>
            <a:pPr algn="ctr"/>
            <a:r>
              <a:rPr lang="de-DE" sz="1800" dirty="0"/>
              <a:t>ENTSORGEN</a:t>
            </a:r>
          </a:p>
        </p:txBody>
      </p:sp>
      <p:sp>
        <p:nvSpPr>
          <p:cNvPr id="7" name="Rechteck 6"/>
          <p:cNvSpPr/>
          <p:nvPr/>
        </p:nvSpPr>
        <p:spPr>
          <a:xfrm rot="21344864">
            <a:off x="2358892" y="1521895"/>
            <a:ext cx="1632502" cy="2657475"/>
          </a:xfrm>
          <a:prstGeom prst="rect">
            <a:avLst/>
          </a:prstGeom>
          <a:solidFill>
            <a:srgbClr val="0070C0"/>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r>
              <a:rPr lang="de-DE" sz="1800" dirty="0"/>
              <a:t>JA, ESSEN</a:t>
            </a:r>
          </a:p>
        </p:txBody>
      </p:sp>
    </p:spTree>
    <p:extLst>
      <p:ext uri="{BB962C8B-B14F-4D97-AF65-F5344CB8AC3E}">
        <p14:creationId xmlns:p14="http://schemas.microsoft.com/office/powerpoint/2010/main" val="5512311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Was würdet ihr essen?</a:t>
            </a:r>
          </a:p>
        </p:txBody>
      </p:sp>
      <p:sp>
        <p:nvSpPr>
          <p:cNvPr id="3" name="Inhaltsplatzhalter 2"/>
          <p:cNvSpPr>
            <a:spLocks noGrp="1"/>
          </p:cNvSpPr>
          <p:nvPr>
            <p:ph idx="1"/>
          </p:nvPr>
        </p:nvSpPr>
        <p:spPr>
          <a:xfrm>
            <a:off x="628650" y="1369219"/>
            <a:ext cx="2376144" cy="3263504"/>
          </a:xfrm>
        </p:spPr>
        <p:txBody>
          <a:bodyPr>
            <a:normAutofit fontScale="85000" lnSpcReduction="10000"/>
          </a:bodyPr>
          <a:lstStyle/>
          <a:p>
            <a:pPr marL="0" indent="0">
              <a:buNone/>
            </a:pPr>
            <a:endParaRPr lang="de-DE" dirty="0"/>
          </a:p>
          <a:p>
            <a:pPr marL="266700" indent="-266700">
              <a:buNone/>
            </a:pPr>
            <a:endParaRPr lang="de-DE" sz="3300" dirty="0"/>
          </a:p>
          <a:p>
            <a:pPr marL="266700" indent="-266700">
              <a:buNone/>
            </a:pPr>
            <a:r>
              <a:rPr lang="de-DE" sz="3300" dirty="0"/>
              <a:t>Schale</a:t>
            </a:r>
          </a:p>
          <a:p>
            <a:pPr marL="266700" indent="-266700">
              <a:buNone/>
            </a:pPr>
            <a:endParaRPr lang="de-DE" sz="3300" dirty="0"/>
          </a:p>
          <a:p>
            <a:pPr marL="266700" indent="-266700">
              <a:buNone/>
            </a:pPr>
            <a:r>
              <a:rPr lang="de-DE" sz="3300" dirty="0"/>
              <a:t>Möhrengrün</a:t>
            </a:r>
          </a:p>
          <a:p>
            <a:pPr marL="266700" indent="-266700">
              <a:buNone/>
            </a:pPr>
            <a:endParaRPr lang="de-DE" sz="3300" dirty="0"/>
          </a:p>
          <a:p>
            <a:pPr marL="266700" indent="-266700">
              <a:buNone/>
            </a:pPr>
            <a:r>
              <a:rPr lang="de-DE" sz="3300" dirty="0"/>
              <a:t>Untere Spitze</a:t>
            </a:r>
          </a:p>
          <a:p>
            <a:pPr marL="266700" indent="-266700">
              <a:buNone/>
            </a:pPr>
            <a:endParaRPr lang="de-DE" sz="3300" dirty="0"/>
          </a:p>
          <a:p>
            <a:pPr marL="114300" indent="0">
              <a:buNone/>
            </a:pPr>
            <a:endParaRPr lang="de-DE" dirty="0"/>
          </a:p>
        </p:txBody>
      </p:sp>
      <p:grpSp>
        <p:nvGrpSpPr>
          <p:cNvPr id="8" name="Gruppieren 7">
            <a:extLst>
              <a:ext uri="{FF2B5EF4-FFF2-40B4-BE49-F238E27FC236}">
                <a16:creationId xmlns:a16="http://schemas.microsoft.com/office/drawing/2014/main" id="{226B1853-8178-4E73-8D58-760486548FEA}"/>
              </a:ext>
            </a:extLst>
          </p:cNvPr>
          <p:cNvGrpSpPr/>
          <p:nvPr/>
        </p:nvGrpSpPr>
        <p:grpSpPr>
          <a:xfrm rot="18426443">
            <a:off x="2883590" y="1983060"/>
            <a:ext cx="3245569" cy="2182486"/>
            <a:chOff x="7848207" y="4278350"/>
            <a:chExt cx="3158064" cy="1804600"/>
          </a:xfrm>
        </p:grpSpPr>
        <p:pic>
          <p:nvPicPr>
            <p:cNvPr id="9" name="Picture 2" descr="Bildergebnis fÃ¼r mohrrÃ¼be misfit">
              <a:extLst>
                <a:ext uri="{FF2B5EF4-FFF2-40B4-BE49-F238E27FC236}">
                  <a16:creationId xmlns:a16="http://schemas.microsoft.com/office/drawing/2014/main" id="{D5FC791D-F2AB-4F87-BB8F-904766DB636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451" b="3875"/>
            <a:stretch/>
          </p:blipFill>
          <p:spPr bwMode="auto">
            <a:xfrm rot="21057437">
              <a:off x="7848207" y="4278350"/>
              <a:ext cx="3158064" cy="1804600"/>
            </a:xfrm>
            <a:prstGeom prst="rect">
              <a:avLst/>
            </a:prstGeom>
            <a:noFill/>
            <a:extLst>
              <a:ext uri="{909E8E84-426E-40DD-AFC4-6F175D3DCCD1}">
                <a14:hiddenFill xmlns:a14="http://schemas.microsoft.com/office/drawing/2010/main">
                  <a:solidFill>
                    <a:srgbClr val="FFFFFF"/>
                  </a:solidFill>
                </a14:hiddenFill>
              </a:ext>
            </a:extLst>
          </p:spPr>
        </p:pic>
        <p:sp>
          <p:nvSpPr>
            <p:cNvPr id="10" name="Rechteck 9">
              <a:extLst>
                <a:ext uri="{FF2B5EF4-FFF2-40B4-BE49-F238E27FC236}">
                  <a16:creationId xmlns:a16="http://schemas.microsoft.com/office/drawing/2014/main" id="{AA636F39-7368-4EAC-8BEC-5C0AF5B46C1F}"/>
                </a:ext>
              </a:extLst>
            </p:cNvPr>
            <p:cNvSpPr/>
            <p:nvPr/>
          </p:nvSpPr>
          <p:spPr>
            <a:xfrm>
              <a:off x="8268789" y="5311901"/>
              <a:ext cx="853513" cy="181322"/>
            </a:xfrm>
            <a:prstGeom prst="rect">
              <a:avLst/>
            </a:prstGeom>
          </p:spPr>
          <p:txBody>
            <a:bodyPr wrap="none">
              <a:spAutoFit/>
            </a:bodyPr>
            <a:lstStyle/>
            <a:p>
              <a:r>
                <a:rPr lang="de-DE" sz="825" dirty="0">
                  <a:solidFill>
                    <a:schemeClr val="bg1">
                      <a:lumMod val="65000"/>
                    </a:schemeClr>
                  </a:solidFill>
                </a:rPr>
                <a:t>© open </a:t>
              </a:r>
              <a:r>
                <a:rPr lang="de-DE" sz="825" dirty="0" err="1">
                  <a:solidFill>
                    <a:schemeClr val="bg1">
                      <a:lumMod val="65000"/>
                    </a:schemeClr>
                  </a:solidFill>
                </a:rPr>
                <a:t>source</a:t>
              </a:r>
              <a:endParaRPr lang="de-DE" sz="825" dirty="0">
                <a:solidFill>
                  <a:schemeClr val="bg1">
                    <a:lumMod val="65000"/>
                  </a:schemeClr>
                </a:solidFill>
              </a:endParaRPr>
            </a:p>
          </p:txBody>
        </p:sp>
      </p:grpSp>
    </p:spTree>
    <p:extLst>
      <p:ext uri="{BB962C8B-B14F-4D97-AF65-F5344CB8AC3E}">
        <p14:creationId xmlns:p14="http://schemas.microsoft.com/office/powerpoint/2010/main" val="39055221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628650" y="1369219"/>
            <a:ext cx="2376144" cy="3263504"/>
          </a:xfrm>
        </p:spPr>
        <p:txBody>
          <a:bodyPr>
            <a:normAutofit fontScale="85000" lnSpcReduction="10000"/>
          </a:bodyPr>
          <a:lstStyle/>
          <a:p>
            <a:pPr marL="0" indent="0">
              <a:buNone/>
            </a:pPr>
            <a:endParaRPr lang="de-DE" dirty="0"/>
          </a:p>
          <a:p>
            <a:pPr marL="266700" indent="-266700">
              <a:buNone/>
            </a:pPr>
            <a:endParaRPr lang="de-DE" sz="3300" dirty="0"/>
          </a:p>
          <a:p>
            <a:pPr marL="266700" indent="-266700">
              <a:buNone/>
            </a:pPr>
            <a:r>
              <a:rPr lang="de-DE" sz="3300" dirty="0"/>
              <a:t>Schale</a:t>
            </a:r>
          </a:p>
          <a:p>
            <a:pPr marL="266700" indent="-266700">
              <a:buNone/>
            </a:pPr>
            <a:endParaRPr lang="de-DE" sz="3300" dirty="0"/>
          </a:p>
          <a:p>
            <a:pPr marL="266700" indent="-266700">
              <a:buNone/>
            </a:pPr>
            <a:r>
              <a:rPr lang="de-DE" sz="3300" dirty="0"/>
              <a:t>Möhrengrün</a:t>
            </a:r>
          </a:p>
          <a:p>
            <a:pPr marL="266700" indent="-266700">
              <a:buNone/>
            </a:pPr>
            <a:endParaRPr lang="de-DE" sz="3300" dirty="0"/>
          </a:p>
          <a:p>
            <a:pPr marL="266700" indent="-266700">
              <a:buNone/>
            </a:pPr>
            <a:r>
              <a:rPr lang="de-DE" sz="3300" dirty="0"/>
              <a:t>Untere Spitze</a:t>
            </a:r>
          </a:p>
          <a:p>
            <a:pPr marL="266700" indent="-266700">
              <a:buNone/>
            </a:pPr>
            <a:endParaRPr lang="de-DE" sz="3300" dirty="0"/>
          </a:p>
          <a:p>
            <a:pPr marL="266700" indent="-266700">
              <a:buNone/>
            </a:pPr>
            <a:endParaRPr lang="de-DE" sz="3300" dirty="0"/>
          </a:p>
          <a:p>
            <a:endParaRPr lang="de-DE" dirty="0"/>
          </a:p>
        </p:txBody>
      </p:sp>
      <p:pic>
        <p:nvPicPr>
          <p:cNvPr id="4" name="Grafik 3">
            <a:extLst>
              <a:ext uri="{FF2B5EF4-FFF2-40B4-BE49-F238E27FC236}">
                <a16:creationId xmlns:a16="http://schemas.microsoft.com/office/drawing/2014/main" id="{EAB9446E-46B6-483C-94F8-F4FE03CBABF9}"/>
              </a:ext>
            </a:extLst>
          </p:cNvPr>
          <p:cNvPicPr>
            <a:picLocks noChangeAspect="1"/>
          </p:cNvPicPr>
          <p:nvPr/>
        </p:nvPicPr>
        <p:blipFill>
          <a:blip r:embed="rId3"/>
          <a:stretch>
            <a:fillRect/>
          </a:stretch>
        </p:blipFill>
        <p:spPr>
          <a:xfrm>
            <a:off x="3383928" y="1369219"/>
            <a:ext cx="2376144" cy="3406590"/>
          </a:xfrm>
          <a:prstGeom prst="rect">
            <a:avLst/>
          </a:prstGeom>
        </p:spPr>
      </p:pic>
      <p:sp>
        <p:nvSpPr>
          <p:cNvPr id="11" name="Rechteck 10">
            <a:extLst>
              <a:ext uri="{FF2B5EF4-FFF2-40B4-BE49-F238E27FC236}">
                <a16:creationId xmlns:a16="http://schemas.microsoft.com/office/drawing/2014/main" id="{D86C08F7-54F5-463B-8A1C-6D46F096F3C4}"/>
              </a:ext>
            </a:extLst>
          </p:cNvPr>
          <p:cNvSpPr/>
          <p:nvPr/>
        </p:nvSpPr>
        <p:spPr>
          <a:xfrm>
            <a:off x="3383929" y="4793439"/>
            <a:ext cx="4259499" cy="219291"/>
          </a:xfrm>
          <a:prstGeom prst="rect">
            <a:avLst/>
          </a:prstGeom>
        </p:spPr>
        <p:txBody>
          <a:bodyPr wrap="none">
            <a:spAutoFit/>
          </a:bodyPr>
          <a:lstStyle/>
          <a:p>
            <a:r>
              <a:rPr lang="de-DE" sz="825" dirty="0">
                <a:solidFill>
                  <a:schemeClr val="bg1">
                    <a:lumMod val="50000"/>
                  </a:schemeClr>
                </a:solidFill>
              </a:rPr>
              <a:t>© https://naschenmitdererdbeerqueen.de/2017/08/10/rezept-pesto-aus-moehrengruen/</a:t>
            </a:r>
          </a:p>
        </p:txBody>
      </p:sp>
      <p:sp>
        <p:nvSpPr>
          <p:cNvPr id="10" name="Explosion: 8 Zacken 6">
            <a:extLst>
              <a:ext uri="{FF2B5EF4-FFF2-40B4-BE49-F238E27FC236}">
                <a16:creationId xmlns:a16="http://schemas.microsoft.com/office/drawing/2014/main" id="{773606DD-E263-42EE-AF8D-8AB69090A96A}"/>
              </a:ext>
            </a:extLst>
          </p:cNvPr>
          <p:cNvSpPr/>
          <p:nvPr/>
        </p:nvSpPr>
        <p:spPr>
          <a:xfrm rot="21165367">
            <a:off x="563785" y="374451"/>
            <a:ext cx="2614930" cy="1560399"/>
          </a:xfrm>
          <a:prstGeom prst="irregularSeal1">
            <a:avLst/>
          </a:prstGeom>
          <a:solidFill>
            <a:srgbClr val="0070C0"/>
          </a:solidFill>
          <a:ln w="12700" cap="flat" cmpd="sng" algn="ctr">
            <a:solidFill>
              <a:srgbClr val="70AD47">
                <a:shade val="50000"/>
              </a:srgbClr>
            </a:solidFill>
            <a:prstDash val="solid"/>
            <a:miter lim="800000"/>
          </a:ln>
          <a:effectLst/>
        </p:spPr>
        <p:txBody>
          <a:bodyPr rtlCol="0" anchor="ctr"/>
          <a:lstStyle/>
          <a:p>
            <a:pPr marL="355600" marR="0" lvl="0" indent="-35560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de-DE" sz="1600" b="0" i="0" u="none" strike="noStrike" kern="1200" cap="none" spc="0" normalizeH="0" baseline="0" noProof="0" dirty="0">
                <a:ln>
                  <a:noFill/>
                </a:ln>
                <a:solidFill>
                  <a:prstClr val="white"/>
                </a:solidFill>
                <a:effectLst/>
                <a:uLnTx/>
                <a:uFillTx/>
                <a:latin typeface="Calibri" panose="020F0502020204030204"/>
                <a:ea typeface="+mn-ea"/>
                <a:cs typeface="+mn-cs"/>
              </a:rPr>
              <a:t>Alles ist essbar!</a:t>
            </a:r>
          </a:p>
        </p:txBody>
      </p:sp>
      <p:sp>
        <p:nvSpPr>
          <p:cNvPr id="13" name="Sprechblase: rechteckig 11">
            <a:extLst>
              <a:ext uri="{FF2B5EF4-FFF2-40B4-BE49-F238E27FC236}">
                <a16:creationId xmlns:a16="http://schemas.microsoft.com/office/drawing/2014/main" id="{D8A45E2E-38BC-4C13-B8D2-7FFC33CDB657}"/>
              </a:ext>
            </a:extLst>
          </p:cNvPr>
          <p:cNvSpPr/>
          <p:nvPr/>
        </p:nvSpPr>
        <p:spPr>
          <a:xfrm>
            <a:off x="5978999" y="3266615"/>
            <a:ext cx="2774016" cy="1438043"/>
          </a:xfrm>
          <a:prstGeom prst="wedgeRectCallout">
            <a:avLst>
              <a:gd name="adj1" fmla="val -56063"/>
              <a:gd name="adj2" fmla="val -40567"/>
            </a:avLst>
          </a:prstGeom>
          <a:solidFill>
            <a:srgbClr val="0070C0"/>
          </a:solidFill>
          <a:ln w="12700" cap="flat" cmpd="sng" algn="ctr">
            <a:solidFill>
              <a:sysClr val="window" lastClr="FFFFFF">
                <a:lumMod val="6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200" b="0" i="1" u="none" strike="noStrike" kern="1200" cap="none" spc="0" normalizeH="0" baseline="0" noProof="0" dirty="0">
                <a:ln>
                  <a:noFill/>
                </a:ln>
                <a:solidFill>
                  <a:schemeClr val="bg1"/>
                </a:solidFill>
                <a:effectLst/>
                <a:uLnTx/>
                <a:uFillTx/>
                <a:latin typeface="Lato"/>
                <a:ea typeface="+mn-ea"/>
                <a:cs typeface="+mn-cs"/>
              </a:rPr>
              <a:t>Ihr hättet nicht gedacht, dass ihr Möhrengrün überhaupt essen könnt? Doch das könnt ihr und es schmeckt wunderbar intensiv, irgendwie nussig.</a:t>
            </a:r>
            <a:endParaRPr kumimoji="0" lang="de-DE" sz="1200" b="0" i="1" u="none" strike="noStrike" kern="1200" cap="none" spc="0" normalizeH="0" baseline="0" noProof="0" dirty="0">
              <a:ln>
                <a:noFill/>
              </a:ln>
              <a:solidFill>
                <a:schemeClr val="bg1"/>
              </a:solidFill>
              <a:effectLst/>
              <a:uLnTx/>
              <a:uFillTx/>
              <a:latin typeface="Calibri" panose="020F0502020204030204"/>
              <a:ea typeface="+mn-ea"/>
              <a:cs typeface="+mn-cs"/>
            </a:endParaRPr>
          </a:p>
          <a:p>
            <a:pPr marL="0" marR="0" lvl="0" indent="0" algn="r" defTabSz="91440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white"/>
                </a:solidFill>
                <a:effectLst/>
                <a:uLnTx/>
                <a:uFillTx/>
                <a:latin typeface="Calibri" panose="020F0502020204030204"/>
                <a:ea typeface="+mn-ea"/>
                <a:cs typeface="+mn-cs"/>
              </a:rPr>
              <a:t>Juli aus Münster, Bloggerin</a:t>
            </a:r>
          </a:p>
        </p:txBody>
      </p:sp>
    </p:spTree>
    <p:extLst>
      <p:ext uri="{BB962C8B-B14F-4D97-AF65-F5344CB8AC3E}">
        <p14:creationId xmlns:p14="http://schemas.microsoft.com/office/powerpoint/2010/main" val="11955648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Was würdet ihr </a:t>
            </a:r>
            <a:r>
              <a:rPr lang="de-DE" dirty="0" smtClean="0"/>
              <a:t>essen</a:t>
            </a:r>
            <a:r>
              <a:rPr lang="de-DE" dirty="0"/>
              <a:t>?</a:t>
            </a:r>
          </a:p>
        </p:txBody>
      </p:sp>
      <p:sp>
        <p:nvSpPr>
          <p:cNvPr id="3" name="Inhaltsplatzhalter 2"/>
          <p:cNvSpPr>
            <a:spLocks noGrp="1"/>
          </p:cNvSpPr>
          <p:nvPr>
            <p:ph idx="1"/>
          </p:nvPr>
        </p:nvSpPr>
        <p:spPr>
          <a:xfrm>
            <a:off x="628650" y="1369219"/>
            <a:ext cx="1944868" cy="3263504"/>
          </a:xfrm>
        </p:spPr>
        <p:txBody>
          <a:bodyPr>
            <a:normAutofit/>
          </a:bodyPr>
          <a:lstStyle/>
          <a:p>
            <a:pPr marL="0" indent="0">
              <a:buNone/>
            </a:pPr>
            <a:endParaRPr lang="de-DE" dirty="0"/>
          </a:p>
          <a:p>
            <a:pPr marL="266700" indent="-266700">
              <a:buNone/>
            </a:pPr>
            <a:endParaRPr lang="de-DE" sz="3300" dirty="0"/>
          </a:p>
          <a:p>
            <a:pPr marL="266700" indent="-266700">
              <a:buNone/>
            </a:pPr>
            <a:r>
              <a:rPr lang="de-DE" sz="3300" dirty="0"/>
              <a:t>Schale</a:t>
            </a:r>
          </a:p>
          <a:p>
            <a:pPr marL="266700" indent="-266700">
              <a:buNone/>
            </a:pPr>
            <a:endParaRPr lang="de-DE" sz="3300" dirty="0"/>
          </a:p>
          <a:p>
            <a:pPr marL="266700" indent="-266700">
              <a:buNone/>
            </a:pPr>
            <a:r>
              <a:rPr lang="de-DE" sz="3300" dirty="0"/>
              <a:t>Kerne</a:t>
            </a:r>
          </a:p>
          <a:p>
            <a:pPr marL="266700" indent="-266700">
              <a:buNone/>
            </a:pPr>
            <a:endParaRPr lang="de-DE" sz="3300" dirty="0"/>
          </a:p>
          <a:p>
            <a:pPr marL="266700" indent="-266700">
              <a:buNone/>
            </a:pPr>
            <a:endParaRPr lang="de-DE" sz="3300" dirty="0"/>
          </a:p>
          <a:p>
            <a:endParaRPr lang="de-DE" dirty="0"/>
          </a:p>
        </p:txBody>
      </p:sp>
      <p:pic>
        <p:nvPicPr>
          <p:cNvPr id="2050" name="Picture 2" descr="Bildergebnis fÃ¼r apfe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3518" y="1775479"/>
            <a:ext cx="2953793" cy="2591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429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Was würdet ihr </a:t>
            </a:r>
            <a:r>
              <a:rPr lang="de-DE" dirty="0" smtClean="0"/>
              <a:t>essen</a:t>
            </a:r>
            <a:r>
              <a:rPr lang="de-DE" dirty="0"/>
              <a:t>?</a:t>
            </a:r>
          </a:p>
        </p:txBody>
      </p:sp>
      <p:sp>
        <p:nvSpPr>
          <p:cNvPr id="3" name="Inhaltsplatzhalter 2"/>
          <p:cNvSpPr>
            <a:spLocks noGrp="1"/>
          </p:cNvSpPr>
          <p:nvPr>
            <p:ph idx="1"/>
          </p:nvPr>
        </p:nvSpPr>
        <p:spPr>
          <a:xfrm>
            <a:off x="628650" y="1369219"/>
            <a:ext cx="1944868" cy="3263504"/>
          </a:xfrm>
        </p:spPr>
        <p:txBody>
          <a:bodyPr>
            <a:normAutofit/>
          </a:bodyPr>
          <a:lstStyle/>
          <a:p>
            <a:pPr marL="0" indent="0">
              <a:buNone/>
            </a:pPr>
            <a:endParaRPr lang="de-DE" dirty="0"/>
          </a:p>
          <a:p>
            <a:pPr marL="266700" indent="-266700">
              <a:buNone/>
            </a:pPr>
            <a:endParaRPr lang="de-DE" sz="3300" dirty="0"/>
          </a:p>
          <a:p>
            <a:pPr marL="266700" indent="-266700">
              <a:buNone/>
            </a:pPr>
            <a:r>
              <a:rPr lang="de-DE" sz="3300" dirty="0"/>
              <a:t>Schale</a:t>
            </a:r>
          </a:p>
          <a:p>
            <a:pPr marL="266700" indent="-266700">
              <a:buNone/>
            </a:pPr>
            <a:endParaRPr lang="de-DE" sz="3300" dirty="0"/>
          </a:p>
          <a:p>
            <a:pPr marL="266700" indent="-266700">
              <a:buNone/>
            </a:pPr>
            <a:r>
              <a:rPr lang="de-DE" sz="3300" dirty="0"/>
              <a:t>Kerne</a:t>
            </a:r>
          </a:p>
          <a:p>
            <a:pPr marL="266700" indent="-266700">
              <a:buNone/>
            </a:pPr>
            <a:endParaRPr lang="de-DE" sz="3300" dirty="0"/>
          </a:p>
          <a:p>
            <a:pPr marL="266700" indent="-266700">
              <a:buNone/>
            </a:pPr>
            <a:endParaRPr lang="de-DE" sz="3300" dirty="0"/>
          </a:p>
          <a:p>
            <a:endParaRPr lang="de-DE" dirty="0"/>
          </a:p>
        </p:txBody>
      </p:sp>
      <p:pic>
        <p:nvPicPr>
          <p:cNvPr id="2050" name="Picture 2" descr="Bildergebnis fÃ¼r apfe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3518" y="1775479"/>
            <a:ext cx="2953793" cy="2591954"/>
          </a:xfrm>
          <a:prstGeom prst="rect">
            <a:avLst/>
          </a:prstGeom>
          <a:noFill/>
          <a:extLst>
            <a:ext uri="{909E8E84-426E-40DD-AFC4-6F175D3DCCD1}">
              <a14:hiddenFill xmlns:a14="http://schemas.microsoft.com/office/drawing/2010/main">
                <a:solidFill>
                  <a:srgbClr val="FFFFFF"/>
                </a:solidFill>
              </a14:hiddenFill>
            </a:ext>
          </a:extLst>
        </p:spPr>
      </p:pic>
      <p:sp>
        <p:nvSpPr>
          <p:cNvPr id="5" name="Explosion: 8 Zacken 6">
            <a:extLst>
              <a:ext uri="{FF2B5EF4-FFF2-40B4-BE49-F238E27FC236}">
                <a16:creationId xmlns:a16="http://schemas.microsoft.com/office/drawing/2014/main" id="{773606DD-E263-42EE-AF8D-8AB69090A96A}"/>
              </a:ext>
            </a:extLst>
          </p:cNvPr>
          <p:cNvSpPr/>
          <p:nvPr/>
        </p:nvSpPr>
        <p:spPr>
          <a:xfrm rot="708745">
            <a:off x="5322703" y="1188981"/>
            <a:ext cx="3355724" cy="2661517"/>
          </a:xfrm>
          <a:prstGeom prst="irregularSeal1">
            <a:avLst/>
          </a:prstGeom>
          <a:solidFill>
            <a:schemeClr val="accent1">
              <a:lumMod val="5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266700" indent="-266700" algn="ctr"/>
            <a:r>
              <a:rPr lang="de-DE" sz="1600" dirty="0"/>
              <a:t>Kerne müssen nicht gemessen werden!</a:t>
            </a:r>
          </a:p>
        </p:txBody>
      </p:sp>
    </p:spTree>
    <p:extLst>
      <p:ext uri="{BB962C8B-B14F-4D97-AF65-F5344CB8AC3E}">
        <p14:creationId xmlns:p14="http://schemas.microsoft.com/office/powerpoint/2010/main" val="15070981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034680" y="1294063"/>
            <a:ext cx="2376144" cy="3263504"/>
          </a:xfrm>
        </p:spPr>
        <p:txBody>
          <a:bodyPr>
            <a:normAutofit/>
          </a:bodyPr>
          <a:lstStyle/>
          <a:p>
            <a:pPr marL="0" indent="0">
              <a:buNone/>
            </a:pPr>
            <a:endParaRPr lang="de-DE" dirty="0"/>
          </a:p>
          <a:p>
            <a:pPr marL="266700" indent="-266700">
              <a:buNone/>
            </a:pPr>
            <a:endParaRPr lang="de-DE" sz="3300" dirty="0"/>
          </a:p>
          <a:p>
            <a:pPr marL="0" indent="0">
              <a:buNone/>
            </a:pPr>
            <a:endParaRPr lang="de-DE" sz="3075" dirty="0"/>
          </a:p>
        </p:txBody>
      </p:sp>
      <p:pic>
        <p:nvPicPr>
          <p:cNvPr id="1026" name="Picture 2" descr="https://images-na.ssl-images-amazon.com/images/I/91LuV0sLprL._SL1500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5649" y="1633204"/>
            <a:ext cx="3899150" cy="2924363"/>
          </a:xfrm>
          <a:prstGeom prst="rect">
            <a:avLst/>
          </a:prstGeom>
          <a:noFill/>
          <a:extLst>
            <a:ext uri="{909E8E84-426E-40DD-AFC4-6F175D3DCCD1}">
              <a14:hiddenFill xmlns:a14="http://schemas.microsoft.com/office/drawing/2010/main">
                <a:solidFill>
                  <a:srgbClr val="FFFFFF"/>
                </a:solidFill>
              </a14:hiddenFill>
            </a:ext>
          </a:extLst>
        </p:spPr>
      </p:pic>
      <p:sp>
        <p:nvSpPr>
          <p:cNvPr id="6" name="Rechteck 5">
            <a:extLst>
              <a:ext uri="{FF2B5EF4-FFF2-40B4-BE49-F238E27FC236}">
                <a16:creationId xmlns:a16="http://schemas.microsoft.com/office/drawing/2014/main" id="{AA636F39-7368-4EAC-8BEC-5C0AF5B46C1F}"/>
              </a:ext>
            </a:extLst>
          </p:cNvPr>
          <p:cNvSpPr/>
          <p:nvPr/>
        </p:nvSpPr>
        <p:spPr>
          <a:xfrm rot="18426443">
            <a:off x="5398318" y="3468487"/>
            <a:ext cx="1346844" cy="219291"/>
          </a:xfrm>
          <a:prstGeom prst="rect">
            <a:avLst/>
          </a:prstGeom>
        </p:spPr>
        <p:txBody>
          <a:bodyPr wrap="none">
            <a:spAutoFit/>
          </a:bodyPr>
          <a:lstStyle/>
          <a:p>
            <a:r>
              <a:rPr lang="de-DE" sz="825" dirty="0">
                <a:solidFill>
                  <a:schemeClr val="bg1">
                    <a:lumMod val="65000"/>
                  </a:schemeClr>
                </a:solidFill>
              </a:rPr>
              <a:t>© ERRO via </a:t>
            </a:r>
            <a:r>
              <a:rPr lang="de-DE" sz="825" dirty="0" err="1">
                <a:solidFill>
                  <a:schemeClr val="bg1">
                    <a:lumMod val="65000"/>
                  </a:schemeClr>
                </a:solidFill>
              </a:rPr>
              <a:t>amazon.dfe</a:t>
            </a:r>
            <a:endParaRPr lang="de-DE" sz="825" dirty="0">
              <a:solidFill>
                <a:schemeClr val="bg1">
                  <a:lumMod val="65000"/>
                </a:schemeClr>
              </a:solidFill>
            </a:endParaRPr>
          </a:p>
        </p:txBody>
      </p:sp>
      <p:sp>
        <p:nvSpPr>
          <p:cNvPr id="7" name="Inhaltsplatzhalter 2">
            <a:extLst>
              <a:ext uri="{FF2B5EF4-FFF2-40B4-BE49-F238E27FC236}">
                <a16:creationId xmlns:a16="http://schemas.microsoft.com/office/drawing/2014/main" id="{8FBBA5CF-CD38-4B04-83A0-632284B0176C}"/>
              </a:ext>
            </a:extLst>
          </p:cNvPr>
          <p:cNvSpPr txBox="1">
            <a:spLocks/>
          </p:cNvSpPr>
          <p:nvPr/>
        </p:nvSpPr>
        <p:spPr>
          <a:xfrm>
            <a:off x="628650" y="1369219"/>
            <a:ext cx="1944868" cy="3263504"/>
          </a:xfrm>
          <a:prstGeom prst="rect">
            <a:avLst/>
          </a:prstGeom>
          <a:noFill/>
          <a:ln>
            <a:noFill/>
          </a:ln>
        </p:spPr>
        <p:txBody>
          <a:bodyPr spcFirstLastPara="1" wrap="square" lIns="91425" tIns="91425" rIns="91425" bIns="91425" anchor="t" anchorCtr="0">
            <a:normAutofit fontScale="85000" lnSpcReduction="20000"/>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buFont typeface="Arial"/>
              <a:buNone/>
            </a:pPr>
            <a:endParaRPr lang="de-DE" dirty="0"/>
          </a:p>
          <a:p>
            <a:pPr marL="266700" indent="-266700">
              <a:buFont typeface="Arial"/>
              <a:buNone/>
            </a:pPr>
            <a:endParaRPr lang="de-DE" sz="3300" dirty="0"/>
          </a:p>
          <a:p>
            <a:pPr marL="0" indent="0">
              <a:buNone/>
            </a:pPr>
            <a:r>
              <a:rPr lang="de-DE" sz="3600" dirty="0"/>
              <a:t>Fleisch</a:t>
            </a:r>
          </a:p>
          <a:p>
            <a:pPr marL="0" indent="0">
              <a:buNone/>
            </a:pPr>
            <a:endParaRPr lang="de-DE" sz="3600" dirty="0"/>
          </a:p>
          <a:p>
            <a:pPr marL="0" indent="0">
              <a:buNone/>
            </a:pPr>
            <a:r>
              <a:rPr lang="de-DE" sz="3600" dirty="0"/>
              <a:t>Knochen</a:t>
            </a:r>
          </a:p>
          <a:p>
            <a:pPr marL="0" indent="0">
              <a:buNone/>
            </a:pPr>
            <a:endParaRPr lang="de-DE" sz="3600" dirty="0"/>
          </a:p>
          <a:p>
            <a:pPr marL="0" indent="0">
              <a:buNone/>
            </a:pPr>
            <a:r>
              <a:rPr lang="de-DE" sz="3600" dirty="0"/>
              <a:t>Haut</a:t>
            </a:r>
            <a:endParaRPr lang="de-DE" sz="3300" dirty="0"/>
          </a:p>
          <a:p>
            <a:pPr marL="266700" indent="-266700">
              <a:buFont typeface="Arial"/>
              <a:buNone/>
            </a:pPr>
            <a:endParaRPr lang="de-DE" sz="3300" dirty="0"/>
          </a:p>
          <a:p>
            <a:endParaRPr lang="de-DE" dirty="0"/>
          </a:p>
        </p:txBody>
      </p:sp>
      <p:sp>
        <p:nvSpPr>
          <p:cNvPr id="8" name="Titel 1"/>
          <p:cNvSpPr>
            <a:spLocks noGrp="1"/>
          </p:cNvSpPr>
          <p:nvPr>
            <p:ph type="title"/>
          </p:nvPr>
        </p:nvSpPr>
        <p:spPr>
          <a:xfrm>
            <a:off x="311700" y="445025"/>
            <a:ext cx="8520600" cy="572700"/>
          </a:xfrm>
        </p:spPr>
        <p:txBody>
          <a:bodyPr>
            <a:normAutofit fontScale="90000"/>
          </a:bodyPr>
          <a:lstStyle/>
          <a:p>
            <a:r>
              <a:rPr lang="de-DE" dirty="0"/>
              <a:t>Was würdet ihr essen?</a:t>
            </a:r>
          </a:p>
        </p:txBody>
      </p:sp>
    </p:spTree>
    <p:extLst>
      <p:ext uri="{BB962C8B-B14F-4D97-AF65-F5344CB8AC3E}">
        <p14:creationId xmlns:p14="http://schemas.microsoft.com/office/powerpoint/2010/main" val="10188325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Effect transition="in" filter="fade">
                                      <p:cBhvr>
                                        <p:cTn id="7" dur="500"/>
                                        <p:tgtEl>
                                          <p:spTgt spid="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4" end="4"/>
                                            </p:txEl>
                                          </p:spTgt>
                                        </p:tgtEl>
                                        <p:attrNameLst>
                                          <p:attrName>style.visibility</p:attrName>
                                        </p:attrNameLst>
                                      </p:cBhvr>
                                      <p:to>
                                        <p:strVal val="visible"/>
                                      </p:to>
                                    </p:set>
                                    <p:animEffect transition="in" filter="fade">
                                      <p:cBhvr>
                                        <p:cTn id="12" dur="500"/>
                                        <p:tgtEl>
                                          <p:spTgt spid="7">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6" end="6"/>
                                            </p:txEl>
                                          </p:spTgt>
                                        </p:tgtEl>
                                        <p:attrNameLst>
                                          <p:attrName>style.visibility</p:attrName>
                                        </p:attrNameLst>
                                      </p:cBhvr>
                                      <p:to>
                                        <p:strVal val="visible"/>
                                      </p:to>
                                    </p:set>
                                    <p:animEffect transition="in" filter="fade">
                                      <p:cBhvr>
                                        <p:cTn id="17"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2676</Words>
  <Application>Microsoft Office PowerPoint</Application>
  <PresentationFormat>Bildschirmpräsentation (16:9)</PresentationFormat>
  <Paragraphs>273</Paragraphs>
  <Slides>25</Slides>
  <Notes>25</Notes>
  <HiddenSlides>1</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25</vt:i4>
      </vt:variant>
    </vt:vector>
  </HeadingPairs>
  <TitlesOfParts>
    <vt:vector size="30" baseType="lpstr">
      <vt:lpstr>Arial</vt:lpstr>
      <vt:lpstr>Calibri</vt:lpstr>
      <vt:lpstr>Lato</vt:lpstr>
      <vt:lpstr>Wingdings</vt:lpstr>
      <vt:lpstr>Simple Light</vt:lpstr>
      <vt:lpstr>Messung von Lebensmittelabfällen</vt:lpstr>
      <vt:lpstr>Projektziele von FoodLabHome  CO2 verringern, das durch vermeidbare LMA in euren Haushalten entsteht</vt:lpstr>
      <vt:lpstr>Definition von Lebensmittelabfällen</vt:lpstr>
      <vt:lpstr>Quiz: Was würdet ihr essen?</vt:lpstr>
      <vt:lpstr>Was würdet ihr essen?</vt:lpstr>
      <vt:lpstr>PowerPoint-Präsentation</vt:lpstr>
      <vt:lpstr>Was würdet ihr essen?</vt:lpstr>
      <vt:lpstr>Was würdet ihr essen?</vt:lpstr>
      <vt:lpstr>Was würdet ihr essen?</vt:lpstr>
      <vt:lpstr>Was würdet ihr essen?</vt:lpstr>
      <vt:lpstr>PowerPoint-Präsentation</vt:lpstr>
      <vt:lpstr>Messung von Lebensmittelabfällen</vt:lpstr>
      <vt:lpstr>      </vt:lpstr>
      <vt:lpstr>Projektziele von FoodLabHome  CO2 verringern, das durch vermeidbare LMA in euren Haushalten entsteht</vt:lpstr>
      <vt:lpstr>PowerPoint-Präsentation</vt:lpstr>
      <vt:lpstr>PowerPoint-Präsentation</vt:lpstr>
      <vt:lpstr>Übung:   Lebensmittelabfälle messen  und in den Food Waste Tracker eingeben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LMA-Messung</dc:title>
  <cp:lastModifiedBy>Blieffert</cp:lastModifiedBy>
  <cp:revision>156</cp:revision>
  <dcterms:modified xsi:type="dcterms:W3CDTF">2020-09-03T08:36:07Z</dcterms:modified>
</cp:coreProperties>
</file>